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2" r:id="rId1"/>
  </p:sldMasterIdLst>
  <p:sldIdLst>
    <p:sldId id="256" r:id="rId2"/>
    <p:sldId id="257" r:id="rId3"/>
    <p:sldId id="258" r:id="rId4"/>
    <p:sldId id="321" r:id="rId5"/>
    <p:sldId id="259" r:id="rId6"/>
    <p:sldId id="310" r:id="rId7"/>
    <p:sldId id="260" r:id="rId8"/>
    <p:sldId id="262" r:id="rId9"/>
    <p:sldId id="263" r:id="rId10"/>
    <p:sldId id="265" r:id="rId11"/>
    <p:sldId id="278" r:id="rId12"/>
    <p:sldId id="280" r:id="rId13"/>
    <p:sldId id="279" r:id="rId14"/>
    <p:sldId id="281" r:id="rId15"/>
    <p:sldId id="266" r:id="rId16"/>
    <p:sldId id="267" r:id="rId17"/>
    <p:sldId id="282" r:id="rId18"/>
    <p:sldId id="319" r:id="rId19"/>
    <p:sldId id="268" r:id="rId20"/>
    <p:sldId id="269" r:id="rId21"/>
    <p:sldId id="283" r:id="rId22"/>
    <p:sldId id="270" r:id="rId23"/>
    <p:sldId id="311" r:id="rId24"/>
    <p:sldId id="284" r:id="rId25"/>
    <p:sldId id="285" r:id="rId26"/>
    <p:sldId id="320" r:id="rId27"/>
    <p:sldId id="271" r:id="rId28"/>
    <p:sldId id="312" r:id="rId29"/>
    <p:sldId id="286" r:id="rId30"/>
    <p:sldId id="287" r:id="rId31"/>
    <p:sldId id="328" r:id="rId32"/>
    <p:sldId id="329" r:id="rId33"/>
    <p:sldId id="288" r:id="rId34"/>
    <p:sldId id="322" r:id="rId35"/>
    <p:sldId id="295" r:id="rId36"/>
    <p:sldId id="290" r:id="rId37"/>
    <p:sldId id="291" r:id="rId38"/>
    <p:sldId id="292" r:id="rId39"/>
    <p:sldId id="293" r:id="rId40"/>
    <p:sldId id="294" r:id="rId41"/>
    <p:sldId id="296" r:id="rId42"/>
    <p:sldId id="323" r:id="rId43"/>
    <p:sldId id="324" r:id="rId44"/>
    <p:sldId id="297" r:id="rId45"/>
    <p:sldId id="275" r:id="rId46"/>
    <p:sldId id="298" r:id="rId47"/>
    <p:sldId id="299" r:id="rId48"/>
    <p:sldId id="300" r:id="rId49"/>
    <p:sldId id="302" r:id="rId50"/>
    <p:sldId id="303" r:id="rId51"/>
    <p:sldId id="304" r:id="rId52"/>
    <p:sldId id="273" r:id="rId53"/>
    <p:sldId id="307" r:id="rId54"/>
    <p:sldId id="313" r:id="rId55"/>
    <p:sldId id="315" r:id="rId56"/>
    <p:sldId id="316" r:id="rId57"/>
    <p:sldId id="308" r:id="rId58"/>
    <p:sldId id="325" r:id="rId59"/>
    <p:sldId id="309" r:id="rId60"/>
    <p:sldId id="326" r:id="rId61"/>
    <p:sldId id="305" r:id="rId62"/>
    <p:sldId id="327" r:id="rId63"/>
    <p:sldId id="301" r:id="rId6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842" autoAdjust="0"/>
  </p:normalViewPr>
  <p:slideViewPr>
    <p:cSldViewPr snapToGrid="0">
      <p:cViewPr varScale="1">
        <p:scale>
          <a:sx n="63" d="100"/>
          <a:sy n="63" d="100"/>
        </p:scale>
        <p:origin x="804" y="52"/>
      </p:cViewPr>
      <p:guideLst/>
    </p:cSldViewPr>
  </p:slideViewPr>
  <p:outlineViewPr>
    <p:cViewPr>
      <p:scale>
        <a:sx n="33" d="100"/>
        <a:sy n="33" d="100"/>
      </p:scale>
      <p:origin x="0" y="-1491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5F3C1-F282-4D63-8E2F-00C689EF9F72}" type="datetimeFigureOut">
              <a:rPr lang="th-TH" smtClean="0"/>
              <a:t>09/11/63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121F6-E3EB-4BAE-8BA3-EEDF1E2A49F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73599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5F3C1-F282-4D63-8E2F-00C689EF9F72}" type="datetimeFigureOut">
              <a:rPr lang="th-TH" smtClean="0"/>
              <a:t>09/11/63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121F6-E3EB-4BAE-8BA3-EEDF1E2A49F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56191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5F3C1-F282-4D63-8E2F-00C689EF9F72}" type="datetimeFigureOut">
              <a:rPr lang="th-TH" smtClean="0"/>
              <a:t>09/11/63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121F6-E3EB-4BAE-8BA3-EEDF1E2A49F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79369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5F3C1-F282-4D63-8E2F-00C689EF9F72}" type="datetimeFigureOut">
              <a:rPr lang="th-TH" smtClean="0"/>
              <a:t>09/11/63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121F6-E3EB-4BAE-8BA3-EEDF1E2A49F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8330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5F3C1-F282-4D63-8E2F-00C689EF9F72}" type="datetimeFigureOut">
              <a:rPr lang="th-TH" smtClean="0"/>
              <a:t>09/11/63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121F6-E3EB-4BAE-8BA3-EEDF1E2A49F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15850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5F3C1-F282-4D63-8E2F-00C689EF9F72}" type="datetimeFigureOut">
              <a:rPr lang="th-TH" smtClean="0"/>
              <a:t>09/11/63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121F6-E3EB-4BAE-8BA3-EEDF1E2A49F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04845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5F3C1-F282-4D63-8E2F-00C689EF9F72}" type="datetimeFigureOut">
              <a:rPr lang="th-TH" smtClean="0"/>
              <a:t>09/11/63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121F6-E3EB-4BAE-8BA3-EEDF1E2A49F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85231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5F3C1-F282-4D63-8E2F-00C689EF9F72}" type="datetimeFigureOut">
              <a:rPr lang="th-TH" smtClean="0"/>
              <a:t>09/11/63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121F6-E3EB-4BAE-8BA3-EEDF1E2A49F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18221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5F3C1-F282-4D63-8E2F-00C689EF9F72}" type="datetimeFigureOut">
              <a:rPr lang="th-TH" smtClean="0"/>
              <a:t>09/11/63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121F6-E3EB-4BAE-8BA3-EEDF1E2A49F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33075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5F3C1-F282-4D63-8E2F-00C689EF9F72}" type="datetimeFigureOut">
              <a:rPr lang="th-TH" smtClean="0"/>
              <a:t>09/11/63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121F6-E3EB-4BAE-8BA3-EEDF1E2A49F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9281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5F3C1-F282-4D63-8E2F-00C689EF9F72}" type="datetimeFigureOut">
              <a:rPr lang="th-TH" smtClean="0"/>
              <a:t>09/11/63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121F6-E3EB-4BAE-8BA3-EEDF1E2A49F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841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05F3C1-F282-4D63-8E2F-00C689EF9F72}" type="datetimeFigureOut">
              <a:rPr lang="th-TH" smtClean="0"/>
              <a:t>09/11/63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9121F6-E3EB-4BAE-8BA3-EEDF1E2A49F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98516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70D28-CB99-494C-88CE-0B79CF5D19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0200" y="2301558"/>
            <a:ext cx="11531600" cy="112744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5400" dirty="0"/>
              <a:t>Patient positioning and potential injury</a:t>
            </a:r>
            <a:endParaRPr lang="th-TH" sz="5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4E7EDC-0F96-4D88-8418-0062224116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90849" y="4165283"/>
            <a:ext cx="9144000" cy="1655762"/>
          </a:xfrm>
        </p:spPr>
        <p:txBody>
          <a:bodyPr/>
          <a:lstStyle/>
          <a:p>
            <a:r>
              <a:rPr lang="en-US" dirty="0"/>
              <a:t>R1 </a:t>
            </a:r>
            <a:r>
              <a:rPr lang="th-TH" dirty="0"/>
              <a:t>ชนา</a:t>
            </a:r>
            <a:r>
              <a:rPr lang="th-TH" dirty="0" err="1"/>
              <a:t>ธิป</a:t>
            </a:r>
            <a:r>
              <a:rPr lang="th-TH" dirty="0"/>
              <a:t> มีรอด / อ. ณรงค์ศักดิ์ เจษฎาภัทรกุล</a:t>
            </a:r>
          </a:p>
        </p:txBody>
      </p:sp>
    </p:spTree>
    <p:extLst>
      <p:ext uri="{BB962C8B-B14F-4D97-AF65-F5344CB8AC3E}">
        <p14:creationId xmlns:p14="http://schemas.microsoft.com/office/powerpoint/2010/main" val="11925854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928DF-C5A4-4483-823E-7816DB607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6260" y="429260"/>
            <a:ext cx="5671820" cy="1163003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dirty="0"/>
              <a:t>Trendelenburg position</a:t>
            </a:r>
            <a:endParaRPr lang="th-TH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2F767E1-1E60-46FA-ADFE-326E8ED963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890" y="1920062"/>
            <a:ext cx="7994220" cy="4195762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4ECD868-D03C-4047-8327-6CAA9EEFF07A}"/>
              </a:ext>
            </a:extLst>
          </p:cNvPr>
          <p:cNvSpPr txBox="1"/>
          <p:nvPr/>
        </p:nvSpPr>
        <p:spPr>
          <a:xfrm>
            <a:off x="6805459" y="6483635"/>
            <a:ext cx="82394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Miller’s anesthesia : patient positioning and associated risk,9</a:t>
            </a:r>
            <a:r>
              <a:rPr lang="en-US" sz="1200" baseline="30000" dirty="0"/>
              <a:t>th</a:t>
            </a:r>
            <a:r>
              <a:rPr lang="en-US" sz="1200" dirty="0"/>
              <a:t> ed;2020</a:t>
            </a:r>
            <a:endParaRPr lang="th-TH" sz="1200" dirty="0"/>
          </a:p>
        </p:txBody>
      </p:sp>
    </p:spTree>
    <p:extLst>
      <p:ext uri="{BB962C8B-B14F-4D97-AF65-F5344CB8AC3E}">
        <p14:creationId xmlns:p14="http://schemas.microsoft.com/office/powerpoint/2010/main" val="14663880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C9906F9-4E14-48BF-9A6A-546E16B04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2280" y="252192"/>
            <a:ext cx="5816600" cy="1325563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dirty="0"/>
              <a:t>Trendelenburg position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5EBE59-B939-4008-9FA7-FC0148801B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20374"/>
            <a:ext cx="10515600" cy="4351338"/>
          </a:xfrm>
        </p:spPr>
        <p:txBody>
          <a:bodyPr/>
          <a:lstStyle/>
          <a:p>
            <a:r>
              <a:rPr lang="en-US" dirty="0"/>
              <a:t>Improve exposure during abdominal and laparoscopic surgery</a:t>
            </a:r>
          </a:p>
          <a:p>
            <a:r>
              <a:rPr lang="en-US" dirty="0"/>
              <a:t>   Venous return        CO</a:t>
            </a:r>
          </a:p>
          <a:p>
            <a:r>
              <a:rPr lang="en-US" dirty="0"/>
              <a:t>    FRC      Airway pressure       work of breathing</a:t>
            </a:r>
          </a:p>
          <a:p>
            <a:r>
              <a:rPr lang="en-US" dirty="0"/>
              <a:t>    IOP    ICP contraindication in patient with increased ICP</a:t>
            </a:r>
          </a:p>
          <a:p>
            <a:r>
              <a:rPr lang="en-US" dirty="0"/>
              <a:t> Increased risk UAO  [ </a:t>
            </a:r>
            <a:r>
              <a:rPr lang="en-US" sz="2000" dirty="0"/>
              <a:t>Swelling of face, conjunctiva , larynx, tongue </a:t>
            </a:r>
            <a:r>
              <a:rPr lang="en-US" dirty="0"/>
              <a:t>]</a:t>
            </a:r>
          </a:p>
          <a:p>
            <a:r>
              <a:rPr lang="en-US" dirty="0"/>
              <a:t>    Intraabdominal pressure  &gt;&gt;    aspiration</a:t>
            </a:r>
          </a:p>
          <a:p>
            <a:r>
              <a:rPr lang="en-US" dirty="0"/>
              <a:t>Reverse Trendelenburg reduces CPP and may also cause hypotension</a:t>
            </a:r>
          </a:p>
          <a:p>
            <a:endParaRPr lang="th-TH" dirty="0"/>
          </a:p>
          <a:p>
            <a:endParaRPr lang="th-TH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79BF01-759F-44F2-BF72-251000BDC28E}"/>
              </a:ext>
            </a:extLst>
          </p:cNvPr>
          <p:cNvSpPr txBox="1"/>
          <p:nvPr/>
        </p:nvSpPr>
        <p:spPr>
          <a:xfrm>
            <a:off x="6805459" y="6483635"/>
            <a:ext cx="82394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Miller’s anesthesia : patient positioning and associated risk,9</a:t>
            </a:r>
            <a:r>
              <a:rPr lang="en-US" sz="1200" baseline="30000" dirty="0"/>
              <a:t>th</a:t>
            </a:r>
            <a:r>
              <a:rPr lang="en-US" sz="1200" dirty="0"/>
              <a:t> ed;2020</a:t>
            </a:r>
            <a:endParaRPr lang="th-TH" sz="1200" dirty="0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3866E3AC-8553-41ED-A345-FAB0935A65A7}"/>
              </a:ext>
            </a:extLst>
          </p:cNvPr>
          <p:cNvSpPr/>
          <p:nvPr/>
        </p:nvSpPr>
        <p:spPr>
          <a:xfrm rot="16200000">
            <a:off x="1131625" y="2652816"/>
            <a:ext cx="310753" cy="85727"/>
          </a:xfrm>
          <a:prstGeom prst="rightArrow">
            <a:avLst/>
          </a:prstGeom>
          <a:solidFill>
            <a:srgbClr val="00B050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16B3B89F-A8A1-4B46-9FE6-17F5FA286BAB}"/>
              </a:ext>
            </a:extLst>
          </p:cNvPr>
          <p:cNvSpPr/>
          <p:nvPr/>
        </p:nvSpPr>
        <p:spPr>
          <a:xfrm rot="16200000">
            <a:off x="3806879" y="2652815"/>
            <a:ext cx="310753" cy="85727"/>
          </a:xfrm>
          <a:prstGeom prst="rightArrow">
            <a:avLst/>
          </a:prstGeom>
          <a:solidFill>
            <a:srgbClr val="00B050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2EBF32DF-A33A-44CB-9B87-BEC3ABB5BC78}"/>
              </a:ext>
            </a:extLst>
          </p:cNvPr>
          <p:cNvSpPr/>
          <p:nvPr/>
        </p:nvSpPr>
        <p:spPr>
          <a:xfrm rot="16200000">
            <a:off x="2196029" y="3172744"/>
            <a:ext cx="310753" cy="85727"/>
          </a:xfrm>
          <a:prstGeom prst="rightArrow">
            <a:avLst/>
          </a:prstGeom>
          <a:solidFill>
            <a:srgbClr val="00B050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E47CF582-8412-4C56-A1D5-F003BDEFCFC6}"/>
              </a:ext>
            </a:extLst>
          </p:cNvPr>
          <p:cNvSpPr/>
          <p:nvPr/>
        </p:nvSpPr>
        <p:spPr>
          <a:xfrm rot="5400000">
            <a:off x="1124180" y="3172745"/>
            <a:ext cx="310753" cy="85727"/>
          </a:xfrm>
          <a:prstGeom prst="rightArrow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974749B9-5314-4F66-BBD0-AB4C6AB58F77}"/>
              </a:ext>
            </a:extLst>
          </p:cNvPr>
          <p:cNvSpPr/>
          <p:nvPr/>
        </p:nvSpPr>
        <p:spPr>
          <a:xfrm rot="16200000">
            <a:off x="5039557" y="3172743"/>
            <a:ext cx="310753" cy="85727"/>
          </a:xfrm>
          <a:prstGeom prst="rightArrow">
            <a:avLst/>
          </a:prstGeom>
          <a:solidFill>
            <a:srgbClr val="00B050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03FCD50D-268E-433B-9BB0-7D6BC517EC32}"/>
              </a:ext>
            </a:extLst>
          </p:cNvPr>
          <p:cNvSpPr/>
          <p:nvPr/>
        </p:nvSpPr>
        <p:spPr>
          <a:xfrm rot="16200000">
            <a:off x="1131796" y="3692674"/>
            <a:ext cx="310753" cy="85727"/>
          </a:xfrm>
          <a:prstGeom prst="rightArrow">
            <a:avLst/>
          </a:prstGeom>
          <a:solidFill>
            <a:srgbClr val="00B050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3483B8EA-03F5-4956-AF71-DB4AE4DC450E}"/>
              </a:ext>
            </a:extLst>
          </p:cNvPr>
          <p:cNvSpPr/>
          <p:nvPr/>
        </p:nvSpPr>
        <p:spPr>
          <a:xfrm rot="16200000">
            <a:off x="2025705" y="3658850"/>
            <a:ext cx="310753" cy="85727"/>
          </a:xfrm>
          <a:prstGeom prst="rightArrow">
            <a:avLst/>
          </a:prstGeom>
          <a:solidFill>
            <a:srgbClr val="00B050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729407A0-27D6-4ABD-9AD2-B413AF181414}"/>
              </a:ext>
            </a:extLst>
          </p:cNvPr>
          <p:cNvSpPr/>
          <p:nvPr/>
        </p:nvSpPr>
        <p:spPr>
          <a:xfrm rot="16200000">
            <a:off x="5571545" y="4673108"/>
            <a:ext cx="310753" cy="85727"/>
          </a:xfrm>
          <a:prstGeom prst="rightArrow">
            <a:avLst/>
          </a:prstGeom>
          <a:solidFill>
            <a:srgbClr val="00B050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EFCE4F3B-F9B5-4C51-BE70-0701BC6405F1}"/>
              </a:ext>
            </a:extLst>
          </p:cNvPr>
          <p:cNvSpPr/>
          <p:nvPr/>
        </p:nvSpPr>
        <p:spPr>
          <a:xfrm rot="16200000">
            <a:off x="1124179" y="4673108"/>
            <a:ext cx="310753" cy="85727"/>
          </a:xfrm>
          <a:prstGeom prst="rightArrow">
            <a:avLst/>
          </a:prstGeom>
          <a:solidFill>
            <a:srgbClr val="00B050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1895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A6E8E-DAF0-4547-A404-6C8B44199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7880" y="405765"/>
            <a:ext cx="7787640" cy="1097915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dirty="0"/>
              <a:t>Complications of supine position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9F4324-585C-4A6A-97A8-1881D76D6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103718"/>
            <a:ext cx="9983788" cy="4195481"/>
          </a:xfrm>
        </p:spPr>
        <p:txBody>
          <a:bodyPr>
            <a:normAutofit/>
          </a:bodyPr>
          <a:lstStyle/>
          <a:p>
            <a:r>
              <a:rPr lang="en-US" dirty="0"/>
              <a:t>Back pain </a:t>
            </a:r>
            <a:r>
              <a:rPr lang="th-TH" dirty="0"/>
              <a:t> </a:t>
            </a:r>
            <a:r>
              <a:rPr lang="th-TH" sz="2000" dirty="0"/>
              <a:t>(</a:t>
            </a:r>
            <a:r>
              <a:rPr lang="en-US" sz="2000" dirty="0"/>
              <a:t> loss of lumbar lordotic curve &amp; decreased paraspinous muscle tone</a:t>
            </a:r>
            <a:r>
              <a:rPr lang="th-TH" sz="2000" dirty="0"/>
              <a:t> )</a:t>
            </a:r>
          </a:p>
          <a:p>
            <a:endParaRPr lang="th-TH" sz="2000" dirty="0"/>
          </a:p>
          <a:p>
            <a:r>
              <a:rPr lang="en-US" dirty="0"/>
              <a:t>Kyphosis, scoliosis, history of back pain </a:t>
            </a:r>
            <a:endParaRPr lang="th-TH" dirty="0"/>
          </a:p>
          <a:p>
            <a:pPr marL="0" indent="0">
              <a:buNone/>
            </a:pPr>
            <a:r>
              <a:rPr lang="th-TH" sz="2000" dirty="0"/>
              <a:t>     </a:t>
            </a:r>
            <a:r>
              <a:rPr lang="en-US" sz="2000" dirty="0"/>
              <a:t>( require extra padding of spine or slight flexion at hip and knee )</a:t>
            </a:r>
          </a:p>
          <a:p>
            <a:pPr marL="0" indent="0">
              <a:buNone/>
            </a:pPr>
            <a:endParaRPr lang="th-TH" sz="2000" dirty="0"/>
          </a:p>
          <a:p>
            <a:r>
              <a:rPr lang="en-US" dirty="0"/>
              <a:t>Peripheral nerve injury</a:t>
            </a:r>
            <a:r>
              <a:rPr lang="en-US" sz="2000" dirty="0"/>
              <a:t> ; ulnar neuropathy, branchial plexus injury</a:t>
            </a:r>
          </a:p>
          <a:p>
            <a:pPr marL="0" indent="0">
              <a:buNone/>
            </a:pPr>
            <a:r>
              <a:rPr lang="en-US" sz="2000" dirty="0"/>
              <a:t>   - Maintaining head in midline </a:t>
            </a:r>
          </a:p>
          <a:p>
            <a:pPr marL="0" indent="0">
              <a:buNone/>
            </a:pPr>
            <a:r>
              <a:rPr lang="en-US" sz="2000" dirty="0"/>
              <a:t>   - limit arm abduction &lt; 90</a:t>
            </a:r>
            <a:r>
              <a:rPr lang="th-TH" sz="2000" dirty="0"/>
              <a:t> </a:t>
            </a:r>
            <a:r>
              <a:rPr lang="en-US" sz="2000" dirty="0"/>
              <a:t>degrees at   shoulder</a:t>
            </a:r>
          </a:p>
          <a:p>
            <a:pPr marL="0" indent="0">
              <a:buNone/>
            </a:pPr>
            <a:r>
              <a:rPr lang="en-US" sz="2000" dirty="0"/>
              <a:t>   - Hand and arm supinated in neutral position </a:t>
            </a:r>
          </a:p>
          <a:p>
            <a:endParaRPr lang="th-TH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789290-6F39-44CA-8B10-4815E284834C}"/>
              </a:ext>
            </a:extLst>
          </p:cNvPr>
          <p:cNvSpPr txBox="1"/>
          <p:nvPr/>
        </p:nvSpPr>
        <p:spPr>
          <a:xfrm>
            <a:off x="6805459" y="6483635"/>
            <a:ext cx="82394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Miller’s anesthesia : patient positioning and associated risk,9</a:t>
            </a:r>
            <a:r>
              <a:rPr lang="en-US" sz="1200" baseline="30000" dirty="0"/>
              <a:t>th</a:t>
            </a:r>
            <a:r>
              <a:rPr lang="en-US" sz="1200" dirty="0"/>
              <a:t> ed;2020</a:t>
            </a:r>
            <a:endParaRPr lang="th-TH" sz="1200" dirty="0"/>
          </a:p>
        </p:txBody>
      </p:sp>
    </p:spTree>
    <p:extLst>
      <p:ext uri="{BB962C8B-B14F-4D97-AF65-F5344CB8AC3E}">
        <p14:creationId xmlns:p14="http://schemas.microsoft.com/office/powerpoint/2010/main" val="38573586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0F6B297-A804-437B-965A-BF1887B15F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51" y="728663"/>
            <a:ext cx="9295583" cy="4938712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32C2D8E-17E7-4F56-9EAF-B2880C4829B0}"/>
              </a:ext>
            </a:extLst>
          </p:cNvPr>
          <p:cNvSpPr txBox="1"/>
          <p:nvPr/>
        </p:nvSpPr>
        <p:spPr>
          <a:xfrm>
            <a:off x="6805459" y="6483635"/>
            <a:ext cx="82394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Miller’s anesthesia : patient positioning and associated risk,9</a:t>
            </a:r>
            <a:r>
              <a:rPr lang="en-US" sz="1200" baseline="30000" dirty="0"/>
              <a:t>th</a:t>
            </a:r>
            <a:r>
              <a:rPr lang="en-US" sz="1200" dirty="0"/>
              <a:t> ed;2020</a:t>
            </a:r>
            <a:endParaRPr lang="th-TH" sz="1200" dirty="0"/>
          </a:p>
        </p:txBody>
      </p:sp>
    </p:spTree>
    <p:extLst>
      <p:ext uri="{BB962C8B-B14F-4D97-AF65-F5344CB8AC3E}">
        <p14:creationId xmlns:p14="http://schemas.microsoft.com/office/powerpoint/2010/main" val="36129182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0AED3-33D7-493B-B9C4-C3AFD2B38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1409" y="390652"/>
            <a:ext cx="5569182" cy="786448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dirty="0"/>
              <a:t>Lithotomy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3914F6-4F91-40D8-96FE-D9DF4F582C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950" y="1933576"/>
            <a:ext cx="9601200" cy="5095874"/>
          </a:xfrm>
        </p:spPr>
        <p:txBody>
          <a:bodyPr/>
          <a:lstStyle/>
          <a:p>
            <a:r>
              <a:rPr lang="en-US" dirty="0"/>
              <a:t>Gynecologic, rectal and urologic surgery</a:t>
            </a:r>
          </a:p>
          <a:p>
            <a:r>
              <a:rPr lang="en-US" dirty="0"/>
              <a:t>Hip are flexed 80-100 degrees, legs are abducted 30-45 degrees from midline</a:t>
            </a:r>
          </a:p>
          <a:p>
            <a:r>
              <a:rPr lang="en-US" dirty="0"/>
              <a:t>    Venous return      CO</a:t>
            </a:r>
          </a:p>
          <a:p>
            <a:r>
              <a:rPr lang="en-US" dirty="0"/>
              <a:t>    Intraabdominal pressure     lung compliance     TV</a:t>
            </a:r>
          </a:p>
          <a:p>
            <a:r>
              <a:rPr lang="en-US" dirty="0"/>
              <a:t>Lower extremity compartment syndrome  </a:t>
            </a:r>
          </a:p>
          <a:p>
            <a:pPr marL="0" indent="0">
              <a:buNone/>
            </a:pPr>
            <a:r>
              <a:rPr lang="en-US" dirty="0"/>
              <a:t>    [    tissue pressure within fascial compartment due to ischemia      </a:t>
            </a:r>
          </a:p>
          <a:p>
            <a:pPr marL="0" indent="0">
              <a:buNone/>
            </a:pPr>
            <a:r>
              <a:rPr lang="en-US" dirty="0"/>
              <a:t>       edema, rhabdomyolysis]</a:t>
            </a:r>
            <a:endParaRPr lang="th-TH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A68AF5-E0B5-4BCB-AE42-19087950E1F1}"/>
              </a:ext>
            </a:extLst>
          </p:cNvPr>
          <p:cNvSpPr txBox="1"/>
          <p:nvPr/>
        </p:nvSpPr>
        <p:spPr>
          <a:xfrm>
            <a:off x="6805459" y="6483635"/>
            <a:ext cx="82394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Miller’s anesthesia : patient positioning and associated risk,9</a:t>
            </a:r>
            <a:r>
              <a:rPr lang="en-US" sz="1200" baseline="30000" dirty="0"/>
              <a:t>th</a:t>
            </a:r>
            <a:r>
              <a:rPr lang="en-US" sz="1200" dirty="0"/>
              <a:t> ed;2020</a:t>
            </a:r>
            <a:endParaRPr lang="th-TH" sz="1200" dirty="0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C3F1C807-9A3A-4BA6-9DA8-BC39052C4B8D}"/>
              </a:ext>
            </a:extLst>
          </p:cNvPr>
          <p:cNvSpPr/>
          <p:nvPr/>
        </p:nvSpPr>
        <p:spPr>
          <a:xfrm rot="16200000">
            <a:off x="1037151" y="3473648"/>
            <a:ext cx="310753" cy="85727"/>
          </a:xfrm>
          <a:prstGeom prst="rightArrow">
            <a:avLst/>
          </a:prstGeom>
          <a:solidFill>
            <a:srgbClr val="00B050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6D237E01-EB02-4E7B-9FA4-2D2F13CEB8D2}"/>
              </a:ext>
            </a:extLst>
          </p:cNvPr>
          <p:cNvSpPr/>
          <p:nvPr/>
        </p:nvSpPr>
        <p:spPr>
          <a:xfrm rot="16200000">
            <a:off x="3597962" y="3445593"/>
            <a:ext cx="310753" cy="85727"/>
          </a:xfrm>
          <a:prstGeom prst="rightArrow">
            <a:avLst/>
          </a:prstGeom>
          <a:solidFill>
            <a:srgbClr val="00B050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DB13FA11-A81E-480E-AA7C-81DCA97D6DD5}"/>
              </a:ext>
            </a:extLst>
          </p:cNvPr>
          <p:cNvSpPr/>
          <p:nvPr/>
        </p:nvSpPr>
        <p:spPr>
          <a:xfrm rot="16200000">
            <a:off x="1037753" y="3986594"/>
            <a:ext cx="309552" cy="85727"/>
          </a:xfrm>
          <a:prstGeom prst="rightArrow">
            <a:avLst/>
          </a:prstGeom>
          <a:solidFill>
            <a:srgbClr val="00B050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138C36CF-D4D9-4734-893F-F44DF03C85CB}"/>
              </a:ext>
            </a:extLst>
          </p:cNvPr>
          <p:cNvSpPr/>
          <p:nvPr/>
        </p:nvSpPr>
        <p:spPr>
          <a:xfrm rot="5400000">
            <a:off x="7715305" y="3985994"/>
            <a:ext cx="310753" cy="85727"/>
          </a:xfrm>
          <a:prstGeom prst="rightArrow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AFA186A3-6993-4BF6-B772-9867B110571E}"/>
              </a:ext>
            </a:extLst>
          </p:cNvPr>
          <p:cNvSpPr/>
          <p:nvPr/>
        </p:nvSpPr>
        <p:spPr>
          <a:xfrm rot="5400000">
            <a:off x="5053614" y="3985995"/>
            <a:ext cx="310753" cy="85727"/>
          </a:xfrm>
          <a:prstGeom prst="rightArrow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ACEE6845-7606-495B-9740-A9BC7F0449C3}"/>
              </a:ext>
            </a:extLst>
          </p:cNvPr>
          <p:cNvSpPr/>
          <p:nvPr/>
        </p:nvSpPr>
        <p:spPr>
          <a:xfrm rot="16200000">
            <a:off x="1304345" y="5011611"/>
            <a:ext cx="310753" cy="85727"/>
          </a:xfrm>
          <a:prstGeom prst="rightArrow">
            <a:avLst/>
          </a:prstGeom>
          <a:solidFill>
            <a:srgbClr val="00B050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7954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928DF-C5A4-4483-823E-7816DB607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7106" y="416560"/>
            <a:ext cx="4399281" cy="795655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dirty="0"/>
              <a:t>Lithotomy</a:t>
            </a:r>
            <a:endParaRPr lang="th-TH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070E156-0765-4996-B25C-A304CAD315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74" y="1577975"/>
            <a:ext cx="6132673" cy="46228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FB13210-96EB-4418-B187-974CE9AD45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775" y="1577975"/>
            <a:ext cx="5366598" cy="4622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A55F861-DBCB-495E-B68B-0C6A27862CF3}"/>
              </a:ext>
            </a:extLst>
          </p:cNvPr>
          <p:cNvSpPr txBox="1"/>
          <p:nvPr/>
        </p:nvSpPr>
        <p:spPr>
          <a:xfrm>
            <a:off x="6805459" y="6483635"/>
            <a:ext cx="82394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Miller’s anesthesia : patient positioning and associated risk,9</a:t>
            </a:r>
            <a:r>
              <a:rPr lang="en-US" sz="1200" baseline="30000" dirty="0"/>
              <a:t>th</a:t>
            </a:r>
            <a:r>
              <a:rPr lang="en-US" sz="1200" dirty="0"/>
              <a:t> ed;2020</a:t>
            </a:r>
            <a:endParaRPr lang="th-TH" sz="1200" dirty="0"/>
          </a:p>
        </p:txBody>
      </p:sp>
    </p:spTree>
    <p:extLst>
      <p:ext uri="{BB962C8B-B14F-4D97-AF65-F5344CB8AC3E}">
        <p14:creationId xmlns:p14="http://schemas.microsoft.com/office/powerpoint/2010/main" val="22617962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BF3DD38-6307-47D9-8FE9-9F25227C1E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689" y="1080029"/>
            <a:ext cx="10021980" cy="5143790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BECBF50-7EC4-40AE-B24C-99504BA003D1}"/>
              </a:ext>
            </a:extLst>
          </p:cNvPr>
          <p:cNvSpPr txBox="1"/>
          <p:nvPr/>
        </p:nvSpPr>
        <p:spPr>
          <a:xfrm>
            <a:off x="6805459" y="6483635"/>
            <a:ext cx="82394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Miller’s anesthesia : patient positioning and associated risk,9</a:t>
            </a:r>
            <a:r>
              <a:rPr lang="en-US" sz="1200" baseline="30000" dirty="0"/>
              <a:t>th</a:t>
            </a:r>
            <a:r>
              <a:rPr lang="en-US" sz="1200" dirty="0"/>
              <a:t> ed;2020</a:t>
            </a:r>
            <a:endParaRPr lang="th-TH" sz="1200" dirty="0"/>
          </a:p>
        </p:txBody>
      </p:sp>
    </p:spTree>
    <p:extLst>
      <p:ext uri="{BB962C8B-B14F-4D97-AF65-F5344CB8AC3E}">
        <p14:creationId xmlns:p14="http://schemas.microsoft.com/office/powerpoint/2010/main" val="3100153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3F773-7839-40A2-BB54-9FC970942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3300" y="280247"/>
            <a:ext cx="5105400" cy="989754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dirty="0"/>
              <a:t>Lateral decubitus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EA81B0-1787-4A1E-86D8-E0661E351E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1300"/>
            <a:ext cx="10515600" cy="48133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Use for thorax , retroperitoneal structure, hip surgery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Dependent leg is flexed to minimize stretch of lower extremity nerve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Point of flexion and the kidney rest should lie under iliac crest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Head and neck must be kept in neutral position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Axillary roll is to protect dependent shoulder and axillary content from weight of the thorax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th-TH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0A7DB9-BE90-4767-9D56-01BE3C8D532D}"/>
              </a:ext>
            </a:extLst>
          </p:cNvPr>
          <p:cNvSpPr txBox="1"/>
          <p:nvPr/>
        </p:nvSpPr>
        <p:spPr>
          <a:xfrm>
            <a:off x="6805459" y="6483635"/>
            <a:ext cx="82394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Miller’s anesthesia : patient positioning and associated risk,9</a:t>
            </a:r>
            <a:r>
              <a:rPr lang="en-US" sz="1200" baseline="30000" dirty="0"/>
              <a:t>th</a:t>
            </a:r>
            <a:r>
              <a:rPr lang="en-US" sz="1200" dirty="0"/>
              <a:t> ed;2020</a:t>
            </a:r>
            <a:endParaRPr lang="th-TH" sz="1200" dirty="0"/>
          </a:p>
        </p:txBody>
      </p:sp>
    </p:spTree>
    <p:extLst>
      <p:ext uri="{BB962C8B-B14F-4D97-AF65-F5344CB8AC3E}">
        <p14:creationId xmlns:p14="http://schemas.microsoft.com/office/powerpoint/2010/main" val="18586064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3F773-7839-40A2-BB54-9FC970942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0" y="241756"/>
            <a:ext cx="5092700" cy="935249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dirty="0"/>
              <a:t>Lateral decubitus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EA81B0-1787-4A1E-86D8-E0661E351E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5380"/>
            <a:ext cx="10515600" cy="48133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Dependent eye &amp; ear may be at risk injury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Early of compression of axillary neurovascular structure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sz="2000" dirty="0"/>
              <a:t>(low pulse oximeter, hypotension)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dirty="0"/>
              <a:t>V/Q mismatch </a:t>
            </a:r>
          </a:p>
          <a:p>
            <a:pPr marL="0" indent="0">
              <a:buNone/>
            </a:pPr>
            <a:r>
              <a:rPr lang="en-US" sz="2000" dirty="0"/>
              <a:t>      dependent lung-  underventilation + increased pulmonary blood flow</a:t>
            </a:r>
          </a:p>
          <a:p>
            <a:pPr marL="0" indent="0">
              <a:buNone/>
            </a:pPr>
            <a:r>
              <a:rPr lang="en-US" sz="2000" dirty="0"/>
              <a:t>      non dependent lung - overventilation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dirty="0"/>
              <a:t>Prefer in pulmonary surgery and one lung ventilation</a:t>
            </a:r>
          </a:p>
          <a:p>
            <a:pPr marL="0" indent="0">
              <a:buNone/>
            </a:pPr>
            <a:r>
              <a:rPr lang="en-US" sz="2200" dirty="0"/>
              <a:t>    (non dependent lung is collapsed, MV is allocated to the dependent lung)</a:t>
            </a:r>
          </a:p>
          <a:p>
            <a:endParaRPr lang="en-US" sz="2200" dirty="0"/>
          </a:p>
          <a:p>
            <a:endParaRPr lang="en-US" sz="2200" dirty="0"/>
          </a:p>
          <a:p>
            <a:endParaRPr lang="th-TH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0A7DB9-BE90-4767-9D56-01BE3C8D532D}"/>
              </a:ext>
            </a:extLst>
          </p:cNvPr>
          <p:cNvSpPr txBox="1"/>
          <p:nvPr/>
        </p:nvSpPr>
        <p:spPr>
          <a:xfrm>
            <a:off x="6805459" y="6483635"/>
            <a:ext cx="82394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Miller’s anesthesia : patient positioning and associated risk,9</a:t>
            </a:r>
            <a:r>
              <a:rPr lang="en-US" sz="1200" baseline="30000" dirty="0"/>
              <a:t>th</a:t>
            </a:r>
            <a:r>
              <a:rPr lang="en-US" sz="1200" dirty="0"/>
              <a:t> ed;2020</a:t>
            </a:r>
            <a:endParaRPr lang="th-TH" sz="1200" dirty="0"/>
          </a:p>
        </p:txBody>
      </p:sp>
    </p:spTree>
    <p:extLst>
      <p:ext uri="{BB962C8B-B14F-4D97-AF65-F5344CB8AC3E}">
        <p14:creationId xmlns:p14="http://schemas.microsoft.com/office/powerpoint/2010/main" val="40756090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684D6F9-FEE9-4BF7-A953-F1EB4C6BEC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09" y="451802"/>
            <a:ext cx="10328079" cy="5954395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EE087B1-0237-4242-AF27-F40CD4146E46}"/>
              </a:ext>
            </a:extLst>
          </p:cNvPr>
          <p:cNvSpPr txBox="1"/>
          <p:nvPr/>
        </p:nvSpPr>
        <p:spPr>
          <a:xfrm>
            <a:off x="6805459" y="6483635"/>
            <a:ext cx="82394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Miller’s anesthesia : patient positioning and associated risk,9</a:t>
            </a:r>
            <a:r>
              <a:rPr lang="en-US" sz="1200" baseline="30000" dirty="0"/>
              <a:t>th</a:t>
            </a:r>
            <a:r>
              <a:rPr lang="en-US" sz="1200" dirty="0"/>
              <a:t> ed;2020</a:t>
            </a:r>
            <a:endParaRPr lang="th-TH" sz="1200" dirty="0"/>
          </a:p>
        </p:txBody>
      </p:sp>
    </p:spTree>
    <p:extLst>
      <p:ext uri="{BB962C8B-B14F-4D97-AF65-F5344CB8AC3E}">
        <p14:creationId xmlns:p14="http://schemas.microsoft.com/office/powerpoint/2010/main" val="3048470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8B571-058B-4C18-B126-68D69ECC6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7020" y="526521"/>
            <a:ext cx="6537960" cy="67468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Outline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4CF60B-2914-4963-AF6D-C945C3CCCC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589088"/>
            <a:ext cx="10058400" cy="4640791"/>
          </a:xfrm>
        </p:spPr>
        <p:txBody>
          <a:bodyPr>
            <a:normAutofit/>
          </a:bodyPr>
          <a:lstStyle/>
          <a:p>
            <a:endParaRPr lang="en-US" sz="2400" dirty="0"/>
          </a:p>
          <a:p>
            <a:r>
              <a:rPr lang="en-US" sz="2400" dirty="0"/>
              <a:t>Physiologic alterations from positioning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 Purpose of patient positioning in OR is to facilitate the surgical procedure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Review the most common surgical positions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Specific risks and injuries associates with different surgical position</a:t>
            </a:r>
            <a:endParaRPr lang="th-TH" sz="2400" dirty="0"/>
          </a:p>
        </p:txBody>
      </p:sp>
    </p:spTree>
    <p:extLst>
      <p:ext uri="{BB962C8B-B14F-4D97-AF65-F5344CB8AC3E}">
        <p14:creationId xmlns:p14="http://schemas.microsoft.com/office/powerpoint/2010/main" val="15919454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CECCD94-D287-4339-9E34-1A14982FC3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025" y="365125"/>
            <a:ext cx="10010775" cy="6170367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52CD18F-FC2A-4B0A-B030-B3A4856D2D29}"/>
              </a:ext>
            </a:extLst>
          </p:cNvPr>
          <p:cNvSpPr txBox="1"/>
          <p:nvPr/>
        </p:nvSpPr>
        <p:spPr>
          <a:xfrm>
            <a:off x="6748309" y="6581001"/>
            <a:ext cx="82394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Miller’s anesthesia : patient positioning and associated risk,9</a:t>
            </a:r>
            <a:r>
              <a:rPr lang="en-US" sz="1200" baseline="30000" dirty="0"/>
              <a:t>th</a:t>
            </a:r>
            <a:r>
              <a:rPr lang="en-US" sz="1200" dirty="0"/>
              <a:t> ed;2020</a:t>
            </a:r>
            <a:endParaRPr lang="th-TH" sz="1200" dirty="0"/>
          </a:p>
        </p:txBody>
      </p:sp>
    </p:spTree>
    <p:extLst>
      <p:ext uri="{BB962C8B-B14F-4D97-AF65-F5344CB8AC3E}">
        <p14:creationId xmlns:p14="http://schemas.microsoft.com/office/powerpoint/2010/main" val="11289202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727BF-CD33-441C-8A06-7868F6EA2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3788" y="406400"/>
            <a:ext cx="7464424" cy="910289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dirty="0"/>
              <a:t>Prone position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DDFA7F-FC46-40E7-B4CF-E4317698DE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068050" cy="4351338"/>
          </a:xfrm>
        </p:spPr>
        <p:txBody>
          <a:bodyPr>
            <a:normAutofit/>
          </a:bodyPr>
          <a:lstStyle/>
          <a:p>
            <a:r>
              <a:rPr lang="en-US" dirty="0"/>
              <a:t>Posterior fossa of skull, posterior spine , posterior lower extremities</a:t>
            </a:r>
          </a:p>
          <a:p>
            <a:r>
              <a:rPr lang="en-US" dirty="0"/>
              <a:t>Head is kept neutral using a surgical pillow, horseshoe headrest, head pin</a:t>
            </a:r>
          </a:p>
          <a:p>
            <a:r>
              <a:rPr lang="en-US" dirty="0"/>
              <a:t>Securing and taping ETT to prevent dislodgement</a:t>
            </a:r>
          </a:p>
          <a:p>
            <a:r>
              <a:rPr lang="en-US" dirty="0"/>
              <a:t>Breasts be placed medially to the prone torso supports</a:t>
            </a:r>
          </a:p>
          <a:p>
            <a:r>
              <a:rPr lang="en-US" dirty="0"/>
              <a:t>Arm should not be abducted &gt; 90 degrees</a:t>
            </a:r>
          </a:p>
          <a:p>
            <a:r>
              <a:rPr lang="en-US" dirty="0"/>
              <a:t>Leg should be padded and flexed slightly at knee and hips</a:t>
            </a:r>
          </a:p>
          <a:p>
            <a:r>
              <a:rPr lang="en-US" dirty="0"/>
              <a:t>Genitalia should be clear from compression</a:t>
            </a:r>
          </a:p>
          <a:p>
            <a:endParaRPr lang="en-US" dirty="0"/>
          </a:p>
          <a:p>
            <a:endParaRPr lang="th-TH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DC6D1D-6751-4E0B-AB15-156627C63AD1}"/>
              </a:ext>
            </a:extLst>
          </p:cNvPr>
          <p:cNvSpPr txBox="1"/>
          <p:nvPr/>
        </p:nvSpPr>
        <p:spPr>
          <a:xfrm>
            <a:off x="6805459" y="6483635"/>
            <a:ext cx="82394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Miller’s anesthesia : patient positioning and associated risk,9</a:t>
            </a:r>
            <a:r>
              <a:rPr lang="en-US" sz="1200" baseline="30000" dirty="0"/>
              <a:t>th</a:t>
            </a:r>
            <a:r>
              <a:rPr lang="en-US" sz="1200" dirty="0"/>
              <a:t> ed;2020</a:t>
            </a:r>
            <a:endParaRPr lang="th-TH" sz="1200" dirty="0"/>
          </a:p>
        </p:txBody>
      </p:sp>
    </p:spTree>
    <p:extLst>
      <p:ext uri="{BB962C8B-B14F-4D97-AF65-F5344CB8AC3E}">
        <p14:creationId xmlns:p14="http://schemas.microsoft.com/office/powerpoint/2010/main" val="36882890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928DF-C5A4-4483-823E-7816DB607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1040" y="440848"/>
            <a:ext cx="6540500" cy="745808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dirty="0"/>
              <a:t>Prone position</a:t>
            </a:r>
            <a:endParaRPr lang="th-TH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8E7EF31-3B09-4AAE-A600-5C36C9FF2B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030" y="1948498"/>
            <a:ext cx="9659939" cy="409575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0CE25F5-E896-415C-AC91-5331AFE78D9D}"/>
              </a:ext>
            </a:extLst>
          </p:cNvPr>
          <p:cNvSpPr txBox="1"/>
          <p:nvPr/>
        </p:nvSpPr>
        <p:spPr>
          <a:xfrm>
            <a:off x="6805459" y="6483635"/>
            <a:ext cx="82394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Miller’s anesthesia : patient positioning and associated risk,9</a:t>
            </a:r>
            <a:r>
              <a:rPr lang="en-US" sz="1200" baseline="30000" dirty="0"/>
              <a:t>th</a:t>
            </a:r>
            <a:r>
              <a:rPr lang="en-US" sz="1200" dirty="0"/>
              <a:t> ed;2020</a:t>
            </a:r>
            <a:endParaRPr lang="th-TH" sz="1200" dirty="0"/>
          </a:p>
        </p:txBody>
      </p:sp>
    </p:spTree>
    <p:extLst>
      <p:ext uri="{BB962C8B-B14F-4D97-AF65-F5344CB8AC3E}">
        <p14:creationId xmlns:p14="http://schemas.microsoft.com/office/powerpoint/2010/main" val="3938997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F08C081-7A42-4210-B8C2-E81B9D841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345440"/>
            <a:ext cx="6924040" cy="908368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dirty="0"/>
              <a:t>Prone position</a:t>
            </a:r>
            <a:endParaRPr lang="th-TH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F8125C6-6155-4983-863B-C5D1FDBBB4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320" y="1669972"/>
            <a:ext cx="4380090" cy="450699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AFDF0D8-261C-4BFF-9993-77631B87E261}"/>
              </a:ext>
            </a:extLst>
          </p:cNvPr>
          <p:cNvSpPr txBox="1"/>
          <p:nvPr/>
        </p:nvSpPr>
        <p:spPr>
          <a:xfrm>
            <a:off x="6805459" y="6483635"/>
            <a:ext cx="82394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Miller’s anesthesia : patient positioning and associated risk,9</a:t>
            </a:r>
            <a:r>
              <a:rPr lang="en-US" sz="1200" baseline="30000" dirty="0"/>
              <a:t>th</a:t>
            </a:r>
            <a:r>
              <a:rPr lang="en-US" sz="1200" dirty="0"/>
              <a:t> ed;2020</a:t>
            </a:r>
            <a:endParaRPr lang="th-TH" sz="1200" dirty="0"/>
          </a:p>
        </p:txBody>
      </p:sp>
    </p:spTree>
    <p:extLst>
      <p:ext uri="{BB962C8B-B14F-4D97-AF65-F5344CB8AC3E}">
        <p14:creationId xmlns:p14="http://schemas.microsoft.com/office/powerpoint/2010/main" val="21785519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F9F9D-CBEE-44EE-B160-871FD295B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1554" y="499784"/>
            <a:ext cx="5991226" cy="960438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dirty="0"/>
              <a:t>Prone position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F98C3F-71BA-4F13-B7FE-C5C0B8F72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8325"/>
            <a:ext cx="5991225" cy="4289425"/>
          </a:xfrm>
        </p:spPr>
        <p:txBody>
          <a:bodyPr/>
          <a:lstStyle/>
          <a:p>
            <a:r>
              <a:rPr lang="en-US" dirty="0"/>
              <a:t>    Intraabdominal pressure     IVC   </a:t>
            </a:r>
          </a:p>
          <a:p>
            <a:pPr marL="0" indent="0">
              <a:buNone/>
            </a:pPr>
            <a:r>
              <a:rPr lang="en-US" dirty="0"/>
              <a:t>       Venous return      CO</a:t>
            </a:r>
          </a:p>
          <a:p>
            <a:r>
              <a:rPr lang="en-US" dirty="0"/>
              <a:t> Improve V/Q matching of posterior segment of lung</a:t>
            </a:r>
          </a:p>
          <a:p>
            <a:r>
              <a:rPr lang="en-US" dirty="0"/>
              <a:t>Complications : POVL, bite injury,   airway edema, eye injury , breast injury, branchial plexus injury, inadvertent loss of ETT, IV, monitoring</a:t>
            </a:r>
          </a:p>
          <a:p>
            <a:endParaRPr lang="th-TH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CFBB06-4AC7-421F-8783-AEBAD4ACFB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675" y="1819867"/>
            <a:ext cx="4705350" cy="42951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5AAD456-D72A-490C-9561-C23F91466293}"/>
              </a:ext>
            </a:extLst>
          </p:cNvPr>
          <p:cNvSpPr txBox="1"/>
          <p:nvPr/>
        </p:nvSpPr>
        <p:spPr>
          <a:xfrm>
            <a:off x="5746115" y="6405282"/>
            <a:ext cx="92017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Clinical anesthesia : patient position and potential injuries ;8</a:t>
            </a:r>
            <a:r>
              <a:rPr lang="en-US" sz="1400" baseline="30000" dirty="0"/>
              <a:t>th</a:t>
            </a:r>
            <a:r>
              <a:rPr lang="en-US" sz="1400" dirty="0"/>
              <a:t> ed;2017</a:t>
            </a:r>
            <a:endParaRPr lang="th-TH" sz="1400" dirty="0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25F12592-BCE2-414B-A7CB-F2BB7378CCBC}"/>
              </a:ext>
            </a:extLst>
          </p:cNvPr>
          <p:cNvSpPr/>
          <p:nvPr/>
        </p:nvSpPr>
        <p:spPr>
          <a:xfrm rot="5400000">
            <a:off x="1132120" y="2454588"/>
            <a:ext cx="310753" cy="85727"/>
          </a:xfrm>
          <a:prstGeom prst="rightArrow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BDDBBF29-8CC3-455B-9408-3D298CC2BD21}"/>
              </a:ext>
            </a:extLst>
          </p:cNvPr>
          <p:cNvSpPr/>
          <p:nvPr/>
        </p:nvSpPr>
        <p:spPr>
          <a:xfrm rot="16200000">
            <a:off x="1143692" y="1971909"/>
            <a:ext cx="310753" cy="85727"/>
          </a:xfrm>
          <a:prstGeom prst="rightArrow">
            <a:avLst/>
          </a:prstGeom>
          <a:solidFill>
            <a:srgbClr val="00B050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360F23EA-35FC-4217-A3B9-F5F037C7E160}"/>
              </a:ext>
            </a:extLst>
          </p:cNvPr>
          <p:cNvSpPr/>
          <p:nvPr/>
        </p:nvSpPr>
        <p:spPr>
          <a:xfrm rot="5400000">
            <a:off x="5092930" y="1971909"/>
            <a:ext cx="310753" cy="85727"/>
          </a:xfrm>
          <a:prstGeom prst="rightArrow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AE415352-E4B0-48C0-A6E6-EA565CBD1D20}"/>
              </a:ext>
            </a:extLst>
          </p:cNvPr>
          <p:cNvSpPr/>
          <p:nvPr/>
        </p:nvSpPr>
        <p:spPr>
          <a:xfrm rot="5400000">
            <a:off x="3678435" y="2454588"/>
            <a:ext cx="310753" cy="85727"/>
          </a:xfrm>
          <a:prstGeom prst="rightArrow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7645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FD96D-51EF-426A-AA9E-5389B1559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9200" y="404455"/>
            <a:ext cx="7645400" cy="769303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dirty="0"/>
              <a:t>Sitting position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BED36-6759-4C1B-817A-071838921B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395" y="1685009"/>
            <a:ext cx="10020300" cy="4937125"/>
          </a:xfrm>
        </p:spPr>
        <p:txBody>
          <a:bodyPr/>
          <a:lstStyle/>
          <a:p>
            <a:r>
              <a:rPr lang="en-US" dirty="0"/>
              <a:t>Upper posterior cervical spine and posterior fossa surgery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Venous drainage of blood&gt;&gt; reduced  blood in the operative field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Requires flexion at torso, hip flexion should be &lt; 90 degrees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Minimize stretch on lower extremity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912B4D-2112-4F57-8371-6E1DCF17C08E}"/>
              </a:ext>
            </a:extLst>
          </p:cNvPr>
          <p:cNvSpPr txBox="1"/>
          <p:nvPr/>
        </p:nvSpPr>
        <p:spPr>
          <a:xfrm>
            <a:off x="6805459" y="6483635"/>
            <a:ext cx="82394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Miller’s anesthesia : patient positioning and associated risk,9</a:t>
            </a:r>
            <a:r>
              <a:rPr lang="en-US" sz="1200" baseline="30000" dirty="0"/>
              <a:t>th</a:t>
            </a:r>
            <a:r>
              <a:rPr lang="en-US" sz="1200" dirty="0"/>
              <a:t> ed;2020</a:t>
            </a:r>
            <a:endParaRPr lang="th-TH" sz="1200" dirty="0"/>
          </a:p>
        </p:txBody>
      </p:sp>
    </p:spTree>
    <p:extLst>
      <p:ext uri="{BB962C8B-B14F-4D97-AF65-F5344CB8AC3E}">
        <p14:creationId xmlns:p14="http://schemas.microsoft.com/office/powerpoint/2010/main" val="6939941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FD96D-51EF-426A-AA9E-5389B1559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9696" y="235866"/>
            <a:ext cx="6720840" cy="769303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dirty="0"/>
              <a:t>Sitting position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BED36-6759-4C1B-817A-071838921B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594" y="1685009"/>
            <a:ext cx="11856085" cy="4937125"/>
          </a:xfrm>
        </p:spPr>
        <p:txBody>
          <a:bodyPr/>
          <a:lstStyle/>
          <a:p>
            <a:r>
              <a:rPr lang="en-US" dirty="0"/>
              <a:t>Shoulder are slightly elevated to avoidance neurovascular injury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Knees are slightly flexed for reduce stretching of sciatic nerve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Head be fixed with rigid pins or taped into a special headrest</a:t>
            </a:r>
          </a:p>
          <a:p>
            <a:endParaRPr lang="en-US" dirty="0"/>
          </a:p>
          <a:p>
            <a:r>
              <a:rPr lang="en-US" dirty="0"/>
              <a:t>Facial swelling is minimized, pulmonary mechanics are reasonably reserved</a:t>
            </a:r>
            <a:endParaRPr lang="th-TH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912B4D-2112-4F57-8371-6E1DCF17C08E}"/>
              </a:ext>
            </a:extLst>
          </p:cNvPr>
          <p:cNvSpPr txBox="1"/>
          <p:nvPr/>
        </p:nvSpPr>
        <p:spPr>
          <a:xfrm>
            <a:off x="6805459" y="6483635"/>
            <a:ext cx="82394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Miller’s anesthesia : patient positioning and associated risk,9</a:t>
            </a:r>
            <a:r>
              <a:rPr lang="en-US" sz="1200" baseline="30000" dirty="0"/>
              <a:t>th</a:t>
            </a:r>
            <a:r>
              <a:rPr lang="en-US" sz="1200" dirty="0"/>
              <a:t> ed;2020</a:t>
            </a:r>
            <a:endParaRPr lang="th-TH" sz="1200" dirty="0"/>
          </a:p>
        </p:txBody>
      </p:sp>
    </p:spTree>
    <p:extLst>
      <p:ext uri="{BB962C8B-B14F-4D97-AF65-F5344CB8AC3E}">
        <p14:creationId xmlns:p14="http://schemas.microsoft.com/office/powerpoint/2010/main" val="41194125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928DF-C5A4-4483-823E-7816DB607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7340" y="185363"/>
            <a:ext cx="6497320" cy="925195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dirty="0"/>
              <a:t>Sitting position</a:t>
            </a:r>
            <a:endParaRPr lang="th-TH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467D09F-B4BC-4268-8B81-3DE2FB2745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221" y="1380128"/>
            <a:ext cx="8408534" cy="4833937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7558E8C-544D-4E40-A5C0-714AF4100C9B}"/>
              </a:ext>
            </a:extLst>
          </p:cNvPr>
          <p:cNvSpPr txBox="1"/>
          <p:nvPr/>
        </p:nvSpPr>
        <p:spPr>
          <a:xfrm>
            <a:off x="6805459" y="6483635"/>
            <a:ext cx="82394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Miller’s anesthesia : patient positioning and associated risk,9</a:t>
            </a:r>
            <a:r>
              <a:rPr lang="en-US" sz="1200" baseline="30000" dirty="0"/>
              <a:t>th</a:t>
            </a:r>
            <a:r>
              <a:rPr lang="en-US" sz="1200" dirty="0"/>
              <a:t> ed;2020</a:t>
            </a:r>
            <a:endParaRPr lang="th-TH" sz="1200" dirty="0"/>
          </a:p>
        </p:txBody>
      </p:sp>
    </p:spTree>
    <p:extLst>
      <p:ext uri="{BB962C8B-B14F-4D97-AF65-F5344CB8AC3E}">
        <p14:creationId xmlns:p14="http://schemas.microsoft.com/office/powerpoint/2010/main" val="13928495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371A05B9-CE02-49B5-BEB5-1C3A41B51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3940" y="258248"/>
            <a:ext cx="5024120" cy="65986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Sitting position</a:t>
            </a:r>
            <a:endParaRPr lang="th-TH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9D99007-5FD1-48EC-B461-49D0E03150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678" y="1391055"/>
            <a:ext cx="9280620" cy="495894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B711A4E-524B-41BD-A5CB-26F434D7D60C}"/>
              </a:ext>
            </a:extLst>
          </p:cNvPr>
          <p:cNvSpPr txBox="1"/>
          <p:nvPr/>
        </p:nvSpPr>
        <p:spPr>
          <a:xfrm>
            <a:off x="6805459" y="6483635"/>
            <a:ext cx="82394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Miller’s anesthesia : patient positioning and associated risk,9</a:t>
            </a:r>
            <a:r>
              <a:rPr lang="en-US" sz="1200" baseline="30000" dirty="0"/>
              <a:t>th</a:t>
            </a:r>
            <a:r>
              <a:rPr lang="en-US" sz="1200" dirty="0"/>
              <a:t> ed;2020</a:t>
            </a:r>
            <a:endParaRPr lang="th-TH" sz="1200" dirty="0"/>
          </a:p>
        </p:txBody>
      </p:sp>
    </p:spTree>
    <p:extLst>
      <p:ext uri="{BB962C8B-B14F-4D97-AF65-F5344CB8AC3E}">
        <p14:creationId xmlns:p14="http://schemas.microsoft.com/office/powerpoint/2010/main" val="30479803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50AC-BA95-469A-9CA6-8BEC6C68F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9440" y="375920"/>
            <a:ext cx="9281160" cy="70516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Complications in sitting position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7338AB-FC97-449D-84D9-D6AFD404BE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57492"/>
            <a:ext cx="11134725" cy="4351338"/>
          </a:xfrm>
        </p:spPr>
        <p:txBody>
          <a:bodyPr>
            <a:normAutofit fontScale="92500" lnSpcReduction="20000"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Venous air embolism [VAE]   </a:t>
            </a:r>
          </a:p>
          <a:p>
            <a:pPr marL="0" indent="0">
              <a:buNone/>
            </a:pPr>
            <a:r>
              <a:rPr lang="en-US" sz="3000" dirty="0">
                <a:solidFill>
                  <a:srgbClr val="FF0000"/>
                </a:solidFill>
              </a:rPr>
              <a:t>   </a:t>
            </a:r>
            <a:r>
              <a:rPr lang="en-US" sz="2200" dirty="0"/>
              <a:t>( tented open </a:t>
            </a:r>
            <a:r>
              <a:rPr lang="en-US" sz="2200" dirty="0" err="1"/>
              <a:t>dural</a:t>
            </a:r>
            <a:r>
              <a:rPr lang="en-US" sz="2200" dirty="0"/>
              <a:t> venous sinus + surgical field above level of heart )</a:t>
            </a:r>
          </a:p>
          <a:p>
            <a:r>
              <a:rPr lang="en-US" sz="3000" dirty="0"/>
              <a:t>Arrhythmias, desaturation, pulmonary hypertension, cardiac arrest</a:t>
            </a:r>
          </a:p>
          <a:p>
            <a:pPr marL="0" indent="0">
              <a:buNone/>
            </a:pPr>
            <a:endParaRPr lang="en-US" sz="3000" dirty="0"/>
          </a:p>
          <a:p>
            <a:r>
              <a:rPr lang="en-US" sz="3000" dirty="0"/>
              <a:t>Associated with PFO</a:t>
            </a:r>
          </a:p>
          <a:p>
            <a:pPr marL="0" indent="0">
              <a:buNone/>
            </a:pPr>
            <a:endParaRPr lang="en-US" sz="3000" dirty="0"/>
          </a:p>
          <a:p>
            <a:r>
              <a:rPr lang="en-US" sz="3000" dirty="0"/>
              <a:t>TEE [most sensitive monitor], TTD [most sensitive noninvasive monitor]</a:t>
            </a:r>
          </a:p>
          <a:p>
            <a:pPr marL="0" indent="0">
              <a:buNone/>
            </a:pPr>
            <a:endParaRPr lang="en-US" sz="3000" dirty="0"/>
          </a:p>
          <a:p>
            <a:r>
              <a:rPr lang="en-US" sz="3000" dirty="0"/>
              <a:t>Treatment : stop surgery&amp; flood the field with NSS</a:t>
            </a:r>
          </a:p>
          <a:p>
            <a:pPr marL="0" indent="0">
              <a:buNone/>
            </a:pPr>
            <a:r>
              <a:rPr lang="en-US" sz="3000" dirty="0"/>
              <a:t>                         O2 100%, IV fluid, vasoactive agents</a:t>
            </a:r>
          </a:p>
          <a:p>
            <a:pPr marL="0" indent="0">
              <a:buNone/>
            </a:pPr>
            <a:endParaRPr lang="en-US" sz="3000" dirty="0"/>
          </a:p>
          <a:p>
            <a:pPr marL="0" indent="0">
              <a:buNone/>
            </a:pPr>
            <a:endParaRPr lang="th-TH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810ED8-1E4B-4C1F-97E6-C8F25F33B427}"/>
              </a:ext>
            </a:extLst>
          </p:cNvPr>
          <p:cNvSpPr txBox="1"/>
          <p:nvPr/>
        </p:nvSpPr>
        <p:spPr>
          <a:xfrm>
            <a:off x="6805459" y="6483635"/>
            <a:ext cx="82394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Miller’s anesthesia : patient positioning and associated risk,9</a:t>
            </a:r>
            <a:r>
              <a:rPr lang="en-US" sz="1200" baseline="30000" dirty="0"/>
              <a:t>th</a:t>
            </a:r>
            <a:r>
              <a:rPr lang="en-US" sz="1200" dirty="0"/>
              <a:t> ed;2020</a:t>
            </a:r>
            <a:endParaRPr lang="th-TH" sz="1200" dirty="0"/>
          </a:p>
        </p:txBody>
      </p:sp>
    </p:spTree>
    <p:extLst>
      <p:ext uri="{BB962C8B-B14F-4D97-AF65-F5344CB8AC3E}">
        <p14:creationId xmlns:p14="http://schemas.microsoft.com/office/powerpoint/2010/main" val="3786288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B3C78-674B-44DA-9E59-83CB5D6B5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4820" y="196081"/>
            <a:ext cx="8722360" cy="651667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Physiologic considerations of positioning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5E311B-5A0C-4164-9DCD-B83480C7A6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9148" y="1118659"/>
            <a:ext cx="10515600" cy="5641975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dirty="0"/>
              <a:t>Upright to supine 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dirty="0"/>
              <a:t>Venous return           preload</a:t>
            </a:r>
          </a:p>
          <a:p>
            <a:pPr algn="ctr"/>
            <a:endParaRPr lang="en-US" dirty="0"/>
          </a:p>
          <a:p>
            <a:pPr marL="0" indent="0" algn="ctr">
              <a:buNone/>
            </a:pPr>
            <a:r>
              <a:rPr lang="en-US" dirty="0"/>
              <a:t>SV                CO</a:t>
            </a:r>
          </a:p>
          <a:p>
            <a:pPr algn="ctr"/>
            <a:endParaRPr lang="en-US" dirty="0"/>
          </a:p>
          <a:p>
            <a:pPr marL="0" indent="0" algn="ctr">
              <a:buNone/>
            </a:pPr>
            <a:r>
              <a:rPr lang="en-US" dirty="0"/>
              <a:t>BP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Activates afferent baroreceptor  &amp; mechanoreceptors </a:t>
            </a:r>
          </a:p>
          <a:p>
            <a:pPr algn="ctr"/>
            <a:endParaRPr lang="en-US" dirty="0"/>
          </a:p>
          <a:p>
            <a:pPr marL="0" indent="0" algn="ctr">
              <a:buNone/>
            </a:pPr>
            <a:r>
              <a:rPr lang="en-US" dirty="0"/>
              <a:t>      Sympathetic outflow</a:t>
            </a:r>
          </a:p>
          <a:p>
            <a:pPr algn="ctr"/>
            <a:endParaRPr lang="en-US" dirty="0"/>
          </a:p>
          <a:p>
            <a:pPr marL="0" indent="0" algn="ctr">
              <a:buNone/>
            </a:pPr>
            <a:r>
              <a:rPr lang="en-US" dirty="0"/>
              <a:t>     HR               CO</a:t>
            </a:r>
            <a:endParaRPr lang="th-TH" dirty="0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FFE1BDDA-2454-4D03-A82F-6DF06EB52904}"/>
              </a:ext>
            </a:extLst>
          </p:cNvPr>
          <p:cNvSpPr/>
          <p:nvPr/>
        </p:nvSpPr>
        <p:spPr>
          <a:xfrm rot="5400000">
            <a:off x="5944118" y="4892109"/>
            <a:ext cx="320352" cy="114301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BDF0A1DD-EABD-4A75-9D94-0F459151A692}"/>
              </a:ext>
            </a:extLst>
          </p:cNvPr>
          <p:cNvSpPr/>
          <p:nvPr/>
        </p:nvSpPr>
        <p:spPr>
          <a:xfrm rot="5400000">
            <a:off x="5956655" y="4073423"/>
            <a:ext cx="285751" cy="10477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4DFDC80E-99C8-415E-B005-8EDDA202A8C6}"/>
              </a:ext>
            </a:extLst>
          </p:cNvPr>
          <p:cNvSpPr/>
          <p:nvPr/>
        </p:nvSpPr>
        <p:spPr>
          <a:xfrm rot="5400000">
            <a:off x="5970945" y="3111176"/>
            <a:ext cx="285750" cy="1143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F0052F23-49A7-40A3-9A03-2A33E95F30B7}"/>
              </a:ext>
            </a:extLst>
          </p:cNvPr>
          <p:cNvSpPr/>
          <p:nvPr/>
        </p:nvSpPr>
        <p:spPr>
          <a:xfrm rot="16200000">
            <a:off x="3871335" y="1968841"/>
            <a:ext cx="310753" cy="85727"/>
          </a:xfrm>
          <a:prstGeom prst="rightArrow">
            <a:avLst/>
          </a:prstGeom>
          <a:solidFill>
            <a:srgbClr val="00B050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556EECEB-F1A8-4C2D-9240-A165E66FD654}"/>
              </a:ext>
            </a:extLst>
          </p:cNvPr>
          <p:cNvSpPr/>
          <p:nvPr/>
        </p:nvSpPr>
        <p:spPr>
          <a:xfrm rot="5400000">
            <a:off x="6505159" y="5964039"/>
            <a:ext cx="310753" cy="10477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3AAF93AD-80E1-4614-943A-45EAF5E7A7E2}"/>
              </a:ext>
            </a:extLst>
          </p:cNvPr>
          <p:cNvSpPr/>
          <p:nvPr/>
        </p:nvSpPr>
        <p:spPr>
          <a:xfrm rot="5400000">
            <a:off x="4924345" y="5964039"/>
            <a:ext cx="310753" cy="10477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07741F2E-6950-41B4-949E-B79A471BA843}"/>
              </a:ext>
            </a:extLst>
          </p:cNvPr>
          <p:cNvSpPr/>
          <p:nvPr/>
        </p:nvSpPr>
        <p:spPr>
          <a:xfrm rot="5400000">
            <a:off x="4603486" y="5210512"/>
            <a:ext cx="310753" cy="10477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7A940708-8AE7-45F6-AD0C-C39CDDCC8A8D}"/>
              </a:ext>
            </a:extLst>
          </p:cNvPr>
          <p:cNvSpPr/>
          <p:nvPr/>
        </p:nvSpPr>
        <p:spPr>
          <a:xfrm rot="5400000">
            <a:off x="5953681" y="5648436"/>
            <a:ext cx="310753" cy="104775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147265-9CA9-46DC-8415-6D4BBC951469}"/>
              </a:ext>
            </a:extLst>
          </p:cNvPr>
          <p:cNvSpPr txBox="1"/>
          <p:nvPr/>
        </p:nvSpPr>
        <p:spPr>
          <a:xfrm>
            <a:off x="6805459" y="6483635"/>
            <a:ext cx="82394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Miller’s anesthesia : patient positioning and associated risk,9</a:t>
            </a:r>
            <a:r>
              <a:rPr lang="en-US" sz="1200" baseline="30000" dirty="0"/>
              <a:t>th</a:t>
            </a:r>
            <a:r>
              <a:rPr lang="en-US" sz="1200" dirty="0"/>
              <a:t> ed;2020</a:t>
            </a:r>
            <a:endParaRPr lang="th-TH" sz="1200" dirty="0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CEB6FED9-999F-4C3E-8E1D-EFD99B4499A0}"/>
              </a:ext>
            </a:extLst>
          </p:cNvPr>
          <p:cNvSpPr/>
          <p:nvPr/>
        </p:nvSpPr>
        <p:spPr>
          <a:xfrm rot="16200000">
            <a:off x="6607219" y="1968841"/>
            <a:ext cx="310753" cy="85727"/>
          </a:xfrm>
          <a:prstGeom prst="rightArrow">
            <a:avLst/>
          </a:prstGeom>
          <a:solidFill>
            <a:srgbClr val="00B050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FD39AA14-8386-4749-A4F6-C5B1A3A3226E}"/>
              </a:ext>
            </a:extLst>
          </p:cNvPr>
          <p:cNvSpPr/>
          <p:nvPr/>
        </p:nvSpPr>
        <p:spPr>
          <a:xfrm rot="16200000">
            <a:off x="5582999" y="3587206"/>
            <a:ext cx="310753" cy="85727"/>
          </a:xfrm>
          <a:prstGeom prst="rightArrow">
            <a:avLst/>
          </a:prstGeom>
          <a:solidFill>
            <a:srgbClr val="00B050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E3B361E7-5E59-48B4-9C21-321D596310DF}"/>
              </a:ext>
            </a:extLst>
          </p:cNvPr>
          <p:cNvSpPr/>
          <p:nvPr/>
        </p:nvSpPr>
        <p:spPr>
          <a:xfrm rot="16200000">
            <a:off x="6330055" y="2827211"/>
            <a:ext cx="310753" cy="85727"/>
          </a:xfrm>
          <a:prstGeom prst="rightArrow">
            <a:avLst/>
          </a:prstGeom>
          <a:solidFill>
            <a:srgbClr val="00B050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CD1A614F-E894-4130-87B8-0A42158DCCDE}"/>
              </a:ext>
            </a:extLst>
          </p:cNvPr>
          <p:cNvSpPr/>
          <p:nvPr/>
        </p:nvSpPr>
        <p:spPr>
          <a:xfrm rot="16200000">
            <a:off x="4616505" y="2827211"/>
            <a:ext cx="310753" cy="85727"/>
          </a:xfrm>
          <a:prstGeom prst="rightArrow">
            <a:avLst/>
          </a:prstGeom>
          <a:solidFill>
            <a:srgbClr val="00B050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CF3EF071-F4C1-4132-A39D-C2DD8E832F93}"/>
              </a:ext>
            </a:extLst>
          </p:cNvPr>
          <p:cNvSpPr/>
          <p:nvPr/>
        </p:nvSpPr>
        <p:spPr>
          <a:xfrm rot="5400000">
            <a:off x="5953124" y="2355534"/>
            <a:ext cx="285751" cy="10477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031ABC14-D0AB-4046-85BA-847F9CD1657D}"/>
              </a:ext>
            </a:extLst>
          </p:cNvPr>
          <p:cNvSpPr/>
          <p:nvPr/>
        </p:nvSpPr>
        <p:spPr>
          <a:xfrm rot="5400000">
            <a:off x="5966674" y="1564634"/>
            <a:ext cx="285751" cy="10477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720051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3A9B00E-965A-4D1E-9465-1349BFC84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6460" y="517525"/>
            <a:ext cx="7879080" cy="833755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dirty="0"/>
              <a:t>Complications in sitting position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CAE8D-B055-461B-9724-0220C996CD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9940" y="1927858"/>
            <a:ext cx="10287000" cy="4289425"/>
          </a:xfrm>
        </p:spPr>
        <p:txBody>
          <a:bodyPr>
            <a:normAutofit/>
          </a:bodyPr>
          <a:lstStyle/>
          <a:p>
            <a:r>
              <a:rPr lang="en-US" dirty="0"/>
              <a:t>Pneumocephalus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Spinal cord infarction [hyperflexion, hyperextension, external rotate of neck]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Cerebral ischemia [reduced CO &gt;&gt; reduced CBF]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Hypotension (pooling of blood in lower body  &gt;&gt;     MAP     SBP   CI )</a:t>
            </a:r>
            <a:endParaRPr lang="th-TH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19B56A3-FC87-418C-BDB0-F96EAB06022C}"/>
              </a:ext>
            </a:extLst>
          </p:cNvPr>
          <p:cNvSpPr txBox="1"/>
          <p:nvPr/>
        </p:nvSpPr>
        <p:spPr>
          <a:xfrm>
            <a:off x="6805459" y="6483635"/>
            <a:ext cx="82394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Miller’s anesthesia : patient positioning and associated risk,9</a:t>
            </a:r>
            <a:r>
              <a:rPr lang="en-US" sz="1200" baseline="30000" dirty="0"/>
              <a:t>th</a:t>
            </a:r>
            <a:r>
              <a:rPr lang="en-US" sz="1200" dirty="0"/>
              <a:t> ed;2020</a:t>
            </a:r>
            <a:endParaRPr lang="th-TH" sz="1200" dirty="0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4D53D2BA-E79E-4C9D-A6E3-150AFB235579}"/>
              </a:ext>
            </a:extLst>
          </p:cNvPr>
          <p:cNvSpPr/>
          <p:nvPr/>
        </p:nvSpPr>
        <p:spPr>
          <a:xfrm rot="5400000">
            <a:off x="9193123" y="5501102"/>
            <a:ext cx="310753" cy="85727"/>
          </a:xfrm>
          <a:prstGeom prst="rightArrow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59B4B637-F150-46EE-B750-ACBBB7156BC5}"/>
              </a:ext>
            </a:extLst>
          </p:cNvPr>
          <p:cNvSpPr/>
          <p:nvPr/>
        </p:nvSpPr>
        <p:spPr>
          <a:xfrm rot="5400000">
            <a:off x="10078775" y="5501101"/>
            <a:ext cx="310753" cy="85727"/>
          </a:xfrm>
          <a:prstGeom prst="rightArrow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C56E51ED-4358-4B86-A9D0-124111B24FB0}"/>
              </a:ext>
            </a:extLst>
          </p:cNvPr>
          <p:cNvSpPr/>
          <p:nvPr/>
        </p:nvSpPr>
        <p:spPr>
          <a:xfrm rot="5400000">
            <a:off x="8131865" y="5450511"/>
            <a:ext cx="310753" cy="85727"/>
          </a:xfrm>
          <a:prstGeom prst="rightArrow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1997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53B0D-FE82-4AA7-A9B2-B7B86842E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7280" y="562249"/>
            <a:ext cx="7289800" cy="718426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US" dirty="0"/>
              <a:t>Robotic surgery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32F84E-7F93-48C7-9CED-BD2D5A8576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870074"/>
            <a:ext cx="6029960" cy="416496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Robotic positioning involves urologic and gynecologic operation</a:t>
            </a:r>
          </a:p>
          <a:p>
            <a:r>
              <a:rPr lang="en-US" dirty="0"/>
              <a:t>Robot is docked, direct access to the patient is limited</a:t>
            </a:r>
          </a:p>
          <a:p>
            <a:r>
              <a:rPr lang="en-US" dirty="0"/>
              <a:t>Patient in steep Trendelenburg and lithotomy</a:t>
            </a:r>
          </a:p>
          <a:p>
            <a:r>
              <a:rPr lang="en-US" dirty="0"/>
              <a:t>Arms tucked in neutral position to the sides</a:t>
            </a:r>
          </a:p>
          <a:p>
            <a:r>
              <a:rPr lang="en-US" dirty="0"/>
              <a:t>Shoulder braces can causing branchial plexus injuries</a:t>
            </a:r>
          </a:p>
          <a:p>
            <a:endParaRPr lang="en-US" dirty="0"/>
          </a:p>
          <a:p>
            <a:pPr marL="0" indent="0">
              <a:buNone/>
            </a:pPr>
            <a:endParaRPr lang="th-TH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DAE617-08F8-4BB6-8B4B-BCC120AFD9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526" y="1968576"/>
            <a:ext cx="4537074" cy="3967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7621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D2F83-D08E-4934-81E2-3A247BB44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9500" y="372425"/>
            <a:ext cx="7493000" cy="1009651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US" dirty="0"/>
              <a:t>Robotic surgery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F6E835-4969-48A3-B803-E6DA277E61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6324600" cy="5276216"/>
          </a:xfrm>
        </p:spPr>
        <p:txBody>
          <a:bodyPr/>
          <a:lstStyle/>
          <a:p>
            <a:r>
              <a:rPr lang="en-US" dirty="0"/>
              <a:t>Physiologic changes are due to </a:t>
            </a:r>
            <a:r>
              <a:rPr lang="en-US" dirty="0">
                <a:solidFill>
                  <a:srgbClr val="FF0000"/>
                </a:solidFill>
              </a:rPr>
              <a:t>both laparoscopic insufflation and steep Trendelenburg</a:t>
            </a:r>
          </a:p>
          <a:p>
            <a:r>
              <a:rPr lang="en-US" dirty="0"/>
              <a:t>    FRC        peak and plateau airway pressure</a:t>
            </a:r>
          </a:p>
          <a:p>
            <a:r>
              <a:rPr lang="en-US" dirty="0"/>
              <a:t>Increased MV with carbon dioxide insufflation</a:t>
            </a:r>
          </a:p>
          <a:p>
            <a:r>
              <a:rPr lang="en-US" dirty="0"/>
              <a:t>Airway and facial edema, branchial plexus injuries (steep Trendelenburg)</a:t>
            </a:r>
          </a:p>
          <a:p>
            <a:endParaRPr lang="en-US" dirty="0"/>
          </a:p>
          <a:p>
            <a:endParaRPr lang="th-TH" dirty="0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178D8709-EB46-4FA8-8904-0AC1DBA894A2}"/>
              </a:ext>
            </a:extLst>
          </p:cNvPr>
          <p:cNvSpPr/>
          <p:nvPr/>
        </p:nvSpPr>
        <p:spPr>
          <a:xfrm rot="5400000">
            <a:off x="1106332" y="3178484"/>
            <a:ext cx="396259" cy="10477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16115A05-0205-4A87-86AF-CE4A85992EA1}"/>
              </a:ext>
            </a:extLst>
          </p:cNvPr>
          <p:cNvSpPr/>
          <p:nvPr/>
        </p:nvSpPr>
        <p:spPr>
          <a:xfrm rot="16200000">
            <a:off x="2217900" y="3178483"/>
            <a:ext cx="396259" cy="104774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00B05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FBD03BC-5475-4AA0-B9B1-3A620A69AE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4951" y="1825624"/>
            <a:ext cx="2974975" cy="3816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115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ABE22-1690-42C7-B4D5-761AC1478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5360" y="426720"/>
            <a:ext cx="7990840" cy="65436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Peripheral nerve injury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1FFE72-7725-49FA-AD82-C587822325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330" y="1632092"/>
            <a:ext cx="11772899" cy="4351338"/>
          </a:xfrm>
        </p:spPr>
        <p:txBody>
          <a:bodyPr/>
          <a:lstStyle/>
          <a:p>
            <a:r>
              <a:rPr lang="en-US" dirty="0"/>
              <a:t>Serious perioperative complication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28% Ulnar neuropathy, 20% branchial plexus, 16% lumbosacral nerve root, 13% spinal cord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Mechanism of injury : stretch, compression, transection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Risk factor : HT, DM, peripheral vascular disease, older age, heavy alcohol drinking, tobacco use, prolonged surgical time, extremes of weight</a:t>
            </a:r>
          </a:p>
          <a:p>
            <a:endParaRPr lang="th-TH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C45F4C-D1ED-464B-9673-5B1A1E7D6483}"/>
              </a:ext>
            </a:extLst>
          </p:cNvPr>
          <p:cNvSpPr txBox="1"/>
          <p:nvPr/>
        </p:nvSpPr>
        <p:spPr>
          <a:xfrm>
            <a:off x="6805459" y="6483635"/>
            <a:ext cx="82394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Miller’s anesthesia : patient positioning and associated risk,9</a:t>
            </a:r>
            <a:r>
              <a:rPr lang="en-US" sz="1200" baseline="30000" dirty="0"/>
              <a:t>th</a:t>
            </a:r>
            <a:r>
              <a:rPr lang="en-US" sz="1200" dirty="0"/>
              <a:t> ed;2020</a:t>
            </a:r>
            <a:endParaRPr lang="th-TH" sz="1200" dirty="0"/>
          </a:p>
        </p:txBody>
      </p:sp>
    </p:spTree>
    <p:extLst>
      <p:ext uri="{BB962C8B-B14F-4D97-AF65-F5344CB8AC3E}">
        <p14:creationId xmlns:p14="http://schemas.microsoft.com/office/powerpoint/2010/main" val="20040278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3E158-4F2F-48E3-9391-1FFF8AB40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180" y="2305685"/>
            <a:ext cx="11851640" cy="1325563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dirty="0"/>
              <a:t>Prevention of perioperative peripheral neuropathy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0527610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E26C867-4DB9-4C4A-ADD7-6DBD0E6A0E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371128"/>
            <a:ext cx="10515600" cy="3260331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CCC433E-D55E-427A-9C8E-6A3D9897B5A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866775" y="6111878"/>
            <a:ext cx="9867899" cy="29340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14D63E82-20E6-4FAA-BE82-2C7FAB95A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1416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600" dirty="0"/>
              <a:t>Prevention  of perioperative peripheral neuropathy</a:t>
            </a:r>
            <a:endParaRPr lang="th-TH" sz="3600" dirty="0"/>
          </a:p>
        </p:txBody>
      </p:sp>
    </p:spTree>
    <p:extLst>
      <p:ext uri="{BB962C8B-B14F-4D97-AF65-F5344CB8AC3E}">
        <p14:creationId xmlns:p14="http://schemas.microsoft.com/office/powerpoint/2010/main" val="23860441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64E48-7AA3-45B8-AFF9-96D292463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8180" y="579120"/>
            <a:ext cx="8295640" cy="65436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Ulnar nerve injury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336771-13DC-441F-A617-E268694C7D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191875" cy="4351338"/>
          </a:xfrm>
        </p:spPr>
        <p:txBody>
          <a:bodyPr/>
          <a:lstStyle/>
          <a:p>
            <a:r>
              <a:rPr lang="en-US" dirty="0"/>
              <a:t>Ulnar nerve lie in </a:t>
            </a:r>
            <a:r>
              <a:rPr lang="en-US" dirty="0" err="1"/>
              <a:t>postcondylar</a:t>
            </a:r>
            <a:r>
              <a:rPr lang="en-US" dirty="0"/>
              <a:t> groove of the </a:t>
            </a:r>
            <a:r>
              <a:rPr lang="en-US" dirty="0" err="1"/>
              <a:t>humerus</a:t>
            </a:r>
            <a:r>
              <a:rPr lang="en-US" dirty="0"/>
              <a:t> [ulnar groove]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Supine patient with arm on an </a:t>
            </a:r>
            <a:r>
              <a:rPr lang="en-US" dirty="0" err="1"/>
              <a:t>armboard</a:t>
            </a:r>
            <a:r>
              <a:rPr lang="en-US" dirty="0"/>
              <a:t> [</a:t>
            </a:r>
            <a:r>
              <a:rPr lang="en-US" sz="2000" dirty="0"/>
              <a:t>decrease pressure on the ulnar groove]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dirty="0"/>
              <a:t>Place the forearm and hand in neutral position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Avoid flexion of the elbow to decrease the risk</a:t>
            </a:r>
          </a:p>
          <a:p>
            <a:endParaRPr lang="th-TH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A4E550-8396-4E64-A9D2-0819573712B6}"/>
              </a:ext>
            </a:extLst>
          </p:cNvPr>
          <p:cNvSpPr txBox="1"/>
          <p:nvPr/>
        </p:nvSpPr>
        <p:spPr>
          <a:xfrm>
            <a:off x="6805459" y="6483635"/>
            <a:ext cx="82394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Miller’s anesthesia : patient positioning and associated risk,9</a:t>
            </a:r>
            <a:r>
              <a:rPr lang="en-US" sz="1200" baseline="30000" dirty="0"/>
              <a:t>th</a:t>
            </a:r>
            <a:r>
              <a:rPr lang="en-US" sz="1200" dirty="0"/>
              <a:t> ed;2020</a:t>
            </a:r>
            <a:endParaRPr lang="th-TH" sz="1200" dirty="0"/>
          </a:p>
        </p:txBody>
      </p:sp>
    </p:spTree>
    <p:extLst>
      <p:ext uri="{BB962C8B-B14F-4D97-AF65-F5344CB8AC3E}">
        <p14:creationId xmlns:p14="http://schemas.microsoft.com/office/powerpoint/2010/main" val="6317146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B0019-BD1D-4FC9-8207-4935BC77B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0220" y="579120"/>
            <a:ext cx="8671560" cy="62388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Branchial plexus neuropathy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97FF05-A296-4457-ABE2-988A52AB80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Limit arm abduction in a supine patient to &lt;90 degrees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Avoid excessive lateral rotation of head [supine , prone]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Prone position may allow abduction their arms &gt; 90 degrees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Avoid the placement of high axillary roll in the decubitus position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Avoid the use of shoulder braces when utilizing Trendelenburg</a:t>
            </a:r>
          </a:p>
          <a:p>
            <a:pPr marL="0" indent="0">
              <a:buNone/>
            </a:pPr>
            <a:endParaRPr lang="en-US" dirty="0"/>
          </a:p>
          <a:p>
            <a:endParaRPr lang="th-TH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A9D8F5-FDE9-437D-9EAB-CA179A127166}"/>
              </a:ext>
            </a:extLst>
          </p:cNvPr>
          <p:cNvSpPr txBox="1"/>
          <p:nvPr/>
        </p:nvSpPr>
        <p:spPr>
          <a:xfrm>
            <a:off x="6805459" y="6483635"/>
            <a:ext cx="82394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Miller’s anesthesia : patient positioning and associated risk,9</a:t>
            </a:r>
            <a:r>
              <a:rPr lang="en-US" sz="1200" baseline="30000" dirty="0"/>
              <a:t>th</a:t>
            </a:r>
            <a:r>
              <a:rPr lang="en-US" sz="1200" dirty="0"/>
              <a:t> ed;2020</a:t>
            </a:r>
            <a:endParaRPr lang="th-TH" sz="1200" dirty="0"/>
          </a:p>
        </p:txBody>
      </p:sp>
    </p:spTree>
    <p:extLst>
      <p:ext uri="{BB962C8B-B14F-4D97-AF65-F5344CB8AC3E}">
        <p14:creationId xmlns:p14="http://schemas.microsoft.com/office/powerpoint/2010/main" val="30982617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7FB18-2DB5-48E2-B756-65EE5B93F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7360" y="447040"/>
            <a:ext cx="9372600" cy="928688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dirty="0"/>
              <a:t>Median nerve neuropathy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6EE983-2204-4333-8FBD-B3F92AA71F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Avoid extension of elbow beyond the range that is comfortable</a:t>
            </a:r>
          </a:p>
          <a:p>
            <a:pPr marL="0" indent="0">
              <a:buNone/>
            </a:pPr>
            <a:r>
              <a:rPr lang="en-US" dirty="0"/>
              <a:t>   prevent stretching of median nerve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Periodic assessment maybe performed to ensure maintenance of desired position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th-TH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D0171D-3DD5-40A1-8339-414EB0D9DA8D}"/>
              </a:ext>
            </a:extLst>
          </p:cNvPr>
          <p:cNvSpPr txBox="1"/>
          <p:nvPr/>
        </p:nvSpPr>
        <p:spPr>
          <a:xfrm>
            <a:off x="6805459" y="6483635"/>
            <a:ext cx="82394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Miller’s anesthesia : patient positioning and associated risk,9</a:t>
            </a:r>
            <a:r>
              <a:rPr lang="en-US" sz="1200" baseline="30000" dirty="0"/>
              <a:t>th</a:t>
            </a:r>
            <a:r>
              <a:rPr lang="en-US" sz="1200" dirty="0"/>
              <a:t> ed;2020</a:t>
            </a:r>
            <a:endParaRPr lang="th-TH" sz="1200" dirty="0"/>
          </a:p>
        </p:txBody>
      </p:sp>
    </p:spTree>
    <p:extLst>
      <p:ext uri="{BB962C8B-B14F-4D97-AF65-F5344CB8AC3E}">
        <p14:creationId xmlns:p14="http://schemas.microsoft.com/office/powerpoint/2010/main" val="12728652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A41DF-8298-4DEC-8423-FF0C2CC13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447040"/>
            <a:ext cx="9017000" cy="715328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dirty="0"/>
              <a:t>Radial nerve neuropathy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6B45ED-E772-42F7-B89C-B8F37A0148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The spiral groove of </a:t>
            </a:r>
            <a:r>
              <a:rPr lang="en-US" dirty="0" err="1"/>
              <a:t>humerus</a:t>
            </a:r>
            <a:r>
              <a:rPr lang="en-US" dirty="0"/>
              <a:t> in the lower 1/3  of the arm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Wrist drop, inability to abduct the thumb or extend MCP jt.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Avoid prolonged pressure on radial nerve in spiral groove of </a:t>
            </a:r>
            <a:r>
              <a:rPr lang="en-US" dirty="0" err="1"/>
              <a:t>humerus</a:t>
            </a:r>
            <a:endParaRPr lang="th-TH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7523C3-F996-47BA-B7A9-82A1542241C6}"/>
              </a:ext>
            </a:extLst>
          </p:cNvPr>
          <p:cNvSpPr txBox="1"/>
          <p:nvPr/>
        </p:nvSpPr>
        <p:spPr>
          <a:xfrm>
            <a:off x="6805459" y="6483635"/>
            <a:ext cx="82394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Miller’s anesthesia : patient positioning and associated risk,9</a:t>
            </a:r>
            <a:r>
              <a:rPr lang="en-US" sz="1200" baseline="30000" dirty="0"/>
              <a:t>th</a:t>
            </a:r>
            <a:r>
              <a:rPr lang="en-US" sz="1200" dirty="0"/>
              <a:t> ed;2020</a:t>
            </a:r>
            <a:endParaRPr lang="th-TH" sz="1200" dirty="0"/>
          </a:p>
        </p:txBody>
      </p:sp>
    </p:spTree>
    <p:extLst>
      <p:ext uri="{BB962C8B-B14F-4D97-AF65-F5344CB8AC3E}">
        <p14:creationId xmlns:p14="http://schemas.microsoft.com/office/powerpoint/2010/main" val="2772981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B3C78-674B-44DA-9E59-83CB5D6B5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4820" y="196081"/>
            <a:ext cx="8722360" cy="651667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Physiologic considerations of positioning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5E311B-5A0C-4164-9DCD-B83480C7A6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9148" y="1118659"/>
            <a:ext cx="10515600" cy="5641975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dirty="0"/>
              <a:t>Upright to supine 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dirty="0"/>
              <a:t>Venous return           preload</a:t>
            </a:r>
          </a:p>
          <a:p>
            <a:pPr algn="ctr"/>
            <a:endParaRPr lang="en-US" dirty="0"/>
          </a:p>
          <a:p>
            <a:pPr marL="0" indent="0" algn="ctr">
              <a:buNone/>
            </a:pPr>
            <a:r>
              <a:rPr lang="en-US" dirty="0"/>
              <a:t>SV                CO</a:t>
            </a:r>
          </a:p>
          <a:p>
            <a:pPr algn="ctr"/>
            <a:endParaRPr lang="en-US" dirty="0"/>
          </a:p>
          <a:p>
            <a:pPr marL="0" indent="0" algn="ctr">
              <a:buNone/>
            </a:pPr>
            <a:r>
              <a:rPr lang="en-US" dirty="0"/>
              <a:t>BP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Activates afferent baroreceptor  &amp; mechanoreceptors </a:t>
            </a:r>
          </a:p>
          <a:p>
            <a:pPr algn="ctr"/>
            <a:endParaRPr lang="en-US" dirty="0"/>
          </a:p>
          <a:p>
            <a:pPr marL="0" indent="0" algn="ctr">
              <a:buNone/>
            </a:pPr>
            <a:r>
              <a:rPr lang="en-US" dirty="0"/>
              <a:t>      Sympathetic outflow</a:t>
            </a:r>
          </a:p>
          <a:p>
            <a:pPr algn="ctr"/>
            <a:endParaRPr lang="en-US" dirty="0"/>
          </a:p>
          <a:p>
            <a:pPr marL="0" indent="0" algn="ctr">
              <a:buNone/>
            </a:pPr>
            <a:r>
              <a:rPr lang="en-US" dirty="0"/>
              <a:t>     HR               CO</a:t>
            </a:r>
            <a:endParaRPr lang="th-TH" dirty="0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FFE1BDDA-2454-4D03-A82F-6DF06EB52904}"/>
              </a:ext>
            </a:extLst>
          </p:cNvPr>
          <p:cNvSpPr/>
          <p:nvPr/>
        </p:nvSpPr>
        <p:spPr>
          <a:xfrm rot="5400000">
            <a:off x="5944118" y="4892109"/>
            <a:ext cx="320352" cy="114301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BDF0A1DD-EABD-4A75-9D94-0F459151A692}"/>
              </a:ext>
            </a:extLst>
          </p:cNvPr>
          <p:cNvSpPr/>
          <p:nvPr/>
        </p:nvSpPr>
        <p:spPr>
          <a:xfrm rot="5400000">
            <a:off x="5956655" y="4073423"/>
            <a:ext cx="285751" cy="10477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4DFDC80E-99C8-415E-B005-8EDDA202A8C6}"/>
              </a:ext>
            </a:extLst>
          </p:cNvPr>
          <p:cNvSpPr/>
          <p:nvPr/>
        </p:nvSpPr>
        <p:spPr>
          <a:xfrm rot="5400000">
            <a:off x="5970945" y="3111176"/>
            <a:ext cx="285750" cy="1143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F0052F23-49A7-40A3-9A03-2A33E95F30B7}"/>
              </a:ext>
            </a:extLst>
          </p:cNvPr>
          <p:cNvSpPr/>
          <p:nvPr/>
        </p:nvSpPr>
        <p:spPr>
          <a:xfrm rot="5400000">
            <a:off x="3871335" y="1968841"/>
            <a:ext cx="310753" cy="85727"/>
          </a:xfrm>
          <a:prstGeom prst="rightArrow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556EECEB-F1A8-4C2D-9240-A165E66FD654}"/>
              </a:ext>
            </a:extLst>
          </p:cNvPr>
          <p:cNvSpPr/>
          <p:nvPr/>
        </p:nvSpPr>
        <p:spPr>
          <a:xfrm rot="16200000">
            <a:off x="6505159" y="5964039"/>
            <a:ext cx="310753" cy="104775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3AAF93AD-80E1-4614-943A-45EAF5E7A7E2}"/>
              </a:ext>
            </a:extLst>
          </p:cNvPr>
          <p:cNvSpPr/>
          <p:nvPr/>
        </p:nvSpPr>
        <p:spPr>
          <a:xfrm rot="16200000">
            <a:off x="4924345" y="5964039"/>
            <a:ext cx="310753" cy="104775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07741F2E-6950-41B4-949E-B79A471BA843}"/>
              </a:ext>
            </a:extLst>
          </p:cNvPr>
          <p:cNvSpPr/>
          <p:nvPr/>
        </p:nvSpPr>
        <p:spPr>
          <a:xfrm rot="16200000">
            <a:off x="4603486" y="5210512"/>
            <a:ext cx="310753" cy="104775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7A940708-8AE7-45F6-AD0C-C39CDDCC8A8D}"/>
              </a:ext>
            </a:extLst>
          </p:cNvPr>
          <p:cNvSpPr/>
          <p:nvPr/>
        </p:nvSpPr>
        <p:spPr>
          <a:xfrm rot="5400000">
            <a:off x="5953681" y="5648436"/>
            <a:ext cx="310753" cy="104775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147265-9CA9-46DC-8415-6D4BBC951469}"/>
              </a:ext>
            </a:extLst>
          </p:cNvPr>
          <p:cNvSpPr txBox="1"/>
          <p:nvPr/>
        </p:nvSpPr>
        <p:spPr>
          <a:xfrm>
            <a:off x="6805459" y="6483635"/>
            <a:ext cx="82394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Miller’s anesthesia : patient positioning and associated risk,9</a:t>
            </a:r>
            <a:r>
              <a:rPr lang="en-US" sz="1200" baseline="30000" dirty="0"/>
              <a:t>th</a:t>
            </a:r>
            <a:r>
              <a:rPr lang="en-US" sz="1200" dirty="0"/>
              <a:t> ed;2020</a:t>
            </a:r>
            <a:endParaRPr lang="th-TH" sz="1200" dirty="0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CEB6FED9-999F-4C3E-8E1D-EFD99B4499A0}"/>
              </a:ext>
            </a:extLst>
          </p:cNvPr>
          <p:cNvSpPr/>
          <p:nvPr/>
        </p:nvSpPr>
        <p:spPr>
          <a:xfrm rot="5400000">
            <a:off x="6607219" y="1968841"/>
            <a:ext cx="310753" cy="85727"/>
          </a:xfrm>
          <a:prstGeom prst="rightArrow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FD39AA14-8386-4749-A4F6-C5B1A3A3226E}"/>
              </a:ext>
            </a:extLst>
          </p:cNvPr>
          <p:cNvSpPr/>
          <p:nvPr/>
        </p:nvSpPr>
        <p:spPr>
          <a:xfrm rot="5400000">
            <a:off x="5582999" y="3587206"/>
            <a:ext cx="310753" cy="85727"/>
          </a:xfrm>
          <a:prstGeom prst="rightArrow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E3B361E7-5E59-48B4-9C21-321D596310DF}"/>
              </a:ext>
            </a:extLst>
          </p:cNvPr>
          <p:cNvSpPr/>
          <p:nvPr/>
        </p:nvSpPr>
        <p:spPr>
          <a:xfrm rot="5400000">
            <a:off x="6330055" y="2827211"/>
            <a:ext cx="310753" cy="85727"/>
          </a:xfrm>
          <a:prstGeom prst="rightArrow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CD1A614F-E894-4130-87B8-0A42158DCCDE}"/>
              </a:ext>
            </a:extLst>
          </p:cNvPr>
          <p:cNvSpPr/>
          <p:nvPr/>
        </p:nvSpPr>
        <p:spPr>
          <a:xfrm rot="5400000">
            <a:off x="4616505" y="2827211"/>
            <a:ext cx="310753" cy="85727"/>
          </a:xfrm>
          <a:prstGeom prst="rightArrow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CF3EF071-F4C1-4132-A39D-C2DD8E832F93}"/>
              </a:ext>
            </a:extLst>
          </p:cNvPr>
          <p:cNvSpPr/>
          <p:nvPr/>
        </p:nvSpPr>
        <p:spPr>
          <a:xfrm rot="5400000">
            <a:off x="5953124" y="2355534"/>
            <a:ext cx="285751" cy="10477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031ABC14-D0AB-4046-85BA-847F9CD1657D}"/>
              </a:ext>
            </a:extLst>
          </p:cNvPr>
          <p:cNvSpPr/>
          <p:nvPr/>
        </p:nvSpPr>
        <p:spPr>
          <a:xfrm rot="5400000">
            <a:off x="5966674" y="1564634"/>
            <a:ext cx="285751" cy="10477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CC7397-1297-4C31-B4FA-BD50F42E8703}"/>
              </a:ext>
            </a:extLst>
          </p:cNvPr>
          <p:cNvSpPr txBox="1"/>
          <p:nvPr/>
        </p:nvSpPr>
        <p:spPr>
          <a:xfrm>
            <a:off x="9032240" y="1856327"/>
            <a:ext cx="2479040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General anesthesia</a:t>
            </a:r>
            <a:endParaRPr lang="th-TH" dirty="0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2CEB6BD-78E2-4B37-AF6F-886F517F8A3B}"/>
              </a:ext>
            </a:extLst>
          </p:cNvPr>
          <p:cNvCxnSpPr>
            <a:cxnSpLocks/>
          </p:cNvCxnSpPr>
          <p:nvPr/>
        </p:nvCxnSpPr>
        <p:spPr>
          <a:xfrm flipH="1">
            <a:off x="8178800" y="2052320"/>
            <a:ext cx="71120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287595A-8E06-47B7-ADDB-283C56C18B71}"/>
              </a:ext>
            </a:extLst>
          </p:cNvPr>
          <p:cNvCxnSpPr>
            <a:cxnSpLocks/>
          </p:cNvCxnSpPr>
          <p:nvPr/>
        </p:nvCxnSpPr>
        <p:spPr>
          <a:xfrm flipH="1">
            <a:off x="7282099" y="2261943"/>
            <a:ext cx="1583769" cy="60813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EED91DA1-57BA-4BFF-9FF4-2127B8F0EBF8}"/>
              </a:ext>
            </a:extLst>
          </p:cNvPr>
          <p:cNvSpPr txBox="1"/>
          <p:nvPr/>
        </p:nvSpPr>
        <p:spPr>
          <a:xfrm>
            <a:off x="31149" y="1474146"/>
            <a:ext cx="2339340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Inhale anesthesia</a:t>
            </a:r>
          </a:p>
          <a:p>
            <a:r>
              <a:rPr lang="en-US" dirty="0"/>
              <a:t>Intravenous anesthetic</a:t>
            </a:r>
          </a:p>
          <a:p>
            <a:pPr algn="ctr"/>
            <a:endParaRPr lang="th-TH" dirty="0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78E160EE-8E4F-4B20-BEC3-BEE1FB7E1ECF}"/>
              </a:ext>
            </a:extLst>
          </p:cNvPr>
          <p:cNvCxnSpPr>
            <a:cxnSpLocks/>
          </p:cNvCxnSpPr>
          <p:nvPr/>
        </p:nvCxnSpPr>
        <p:spPr>
          <a:xfrm>
            <a:off x="2836428" y="2040993"/>
            <a:ext cx="89342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86E5E76B-DA17-4971-9907-F16143116EB0}"/>
              </a:ext>
            </a:extLst>
          </p:cNvPr>
          <p:cNvSpPr txBox="1"/>
          <p:nvPr/>
        </p:nvSpPr>
        <p:spPr>
          <a:xfrm>
            <a:off x="2727316" y="1676448"/>
            <a:ext cx="1080000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vasodilation</a:t>
            </a:r>
            <a:endParaRPr lang="th-TH" sz="1400" dirty="0"/>
          </a:p>
        </p:txBody>
      </p:sp>
    </p:spTree>
    <p:extLst>
      <p:ext uri="{BB962C8B-B14F-4D97-AF65-F5344CB8AC3E}">
        <p14:creationId xmlns:p14="http://schemas.microsoft.com/office/powerpoint/2010/main" val="125596008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CA193-9D35-4FCC-9597-97533D548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9295" y="345440"/>
            <a:ext cx="9006840" cy="718503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dirty="0"/>
              <a:t>Lower extremity positioning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3992E0-6626-4DB4-91B3-62A868F6EB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76425"/>
            <a:ext cx="10147936" cy="435133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Sciatic neuropathy</a:t>
            </a:r>
          </a:p>
          <a:p>
            <a:pPr marL="0" indent="0">
              <a:buNone/>
            </a:pPr>
            <a:r>
              <a:rPr lang="en-US" dirty="0"/>
              <a:t>- Avoid excessive flexion of the hips , extension of knees</a:t>
            </a:r>
          </a:p>
          <a:p>
            <a:endParaRPr lang="en-US" dirty="0"/>
          </a:p>
          <a:p>
            <a:r>
              <a:rPr lang="en-US" dirty="0"/>
              <a:t>Femoral neuropathy</a:t>
            </a:r>
          </a:p>
          <a:p>
            <a:pPr>
              <a:buFontTx/>
              <a:buChar char="-"/>
            </a:pPr>
            <a:r>
              <a:rPr lang="en-US" dirty="0"/>
              <a:t>Loss of sensation over the anteromedial side of leg, decrease      </a:t>
            </a:r>
          </a:p>
          <a:p>
            <a:pPr marL="0" indent="0">
              <a:buNone/>
            </a:pPr>
            <a:r>
              <a:rPr lang="en-US" dirty="0"/>
              <a:t>    flexion of hip, decrease extension of knee</a:t>
            </a:r>
          </a:p>
          <a:p>
            <a:pPr marL="0" indent="0">
              <a:buNone/>
            </a:pPr>
            <a:r>
              <a:rPr lang="en-US" dirty="0"/>
              <a:t>-  Avoid extension or flexion of hip</a:t>
            </a:r>
          </a:p>
          <a:p>
            <a:endParaRPr lang="en-US" dirty="0"/>
          </a:p>
          <a:p>
            <a:r>
              <a:rPr lang="en-US" dirty="0"/>
              <a:t>Peroneal neuropathy</a:t>
            </a:r>
          </a:p>
          <a:p>
            <a:pPr marL="0" indent="0">
              <a:buNone/>
            </a:pPr>
            <a:r>
              <a:rPr lang="en-US" dirty="0"/>
              <a:t>- Foot drop, inability to extend the toes in a dorsal direction or evert the foot</a:t>
            </a:r>
          </a:p>
          <a:p>
            <a:pPr marL="0" indent="0">
              <a:buNone/>
            </a:pPr>
            <a:r>
              <a:rPr lang="en-US" dirty="0"/>
              <a:t>- Avoid prolonged pressure at fibular head</a:t>
            </a:r>
            <a:endParaRPr lang="th-TH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B30384-0D39-480E-B5E9-92D90CE04B5D}"/>
              </a:ext>
            </a:extLst>
          </p:cNvPr>
          <p:cNvSpPr txBox="1"/>
          <p:nvPr/>
        </p:nvSpPr>
        <p:spPr>
          <a:xfrm>
            <a:off x="6805459" y="6483635"/>
            <a:ext cx="82394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Miller’s anesthesia : patient positioning and associated risk,9</a:t>
            </a:r>
            <a:r>
              <a:rPr lang="en-US" sz="1200" baseline="30000" dirty="0"/>
              <a:t>th</a:t>
            </a:r>
            <a:r>
              <a:rPr lang="en-US" sz="1200" dirty="0"/>
              <a:t> ed;2020</a:t>
            </a:r>
            <a:endParaRPr lang="th-TH" sz="1200" dirty="0"/>
          </a:p>
        </p:txBody>
      </p:sp>
    </p:spTree>
    <p:extLst>
      <p:ext uri="{BB962C8B-B14F-4D97-AF65-F5344CB8AC3E}">
        <p14:creationId xmlns:p14="http://schemas.microsoft.com/office/powerpoint/2010/main" val="329106350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91E9B9B-53D4-4F91-BDF2-00919AE004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866775" y="6111878"/>
            <a:ext cx="9867899" cy="293404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1FF5735-9F07-4358-915D-66E6AF1AF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4325"/>
            <a:ext cx="10515600" cy="801867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3600" dirty="0"/>
              <a:t>Evaluation and treatment of perioperative neuropathy</a:t>
            </a:r>
            <a:endParaRPr lang="th-TH" sz="36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574EEA5-B578-476F-B357-9F1852549F4B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8614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/>
              <a:t>Prevention  of perioperative peripheral neuropathy</a:t>
            </a:r>
            <a:endParaRPr lang="th-TH" sz="36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2CFE4B5-0164-469C-9C2E-49BFA904A0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230" y="1493541"/>
            <a:ext cx="10013539" cy="4351338"/>
          </a:xfrm>
        </p:spPr>
      </p:pic>
    </p:spTree>
    <p:extLst>
      <p:ext uri="{BB962C8B-B14F-4D97-AF65-F5344CB8AC3E}">
        <p14:creationId xmlns:p14="http://schemas.microsoft.com/office/powerpoint/2010/main" val="51626219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91E9B9B-53D4-4F91-BDF2-00919AE004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866775" y="6111878"/>
            <a:ext cx="9867899" cy="293404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1FF5735-9F07-4358-915D-66E6AF1AF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4325"/>
            <a:ext cx="10515600" cy="801867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3600" dirty="0"/>
              <a:t>Evaluation and treatment of perioperative neuropathy</a:t>
            </a:r>
            <a:endParaRPr lang="th-TH" sz="36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574EEA5-B578-476F-B357-9F1852549F4B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8614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/>
              <a:t>Prevention  of perioperative peripheral neuropathy</a:t>
            </a:r>
            <a:endParaRPr lang="th-TH" sz="36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BC3CEEF-2D90-4892-A559-DE25361583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025" y="2019300"/>
            <a:ext cx="10267950" cy="2819400"/>
          </a:xfrm>
        </p:spPr>
      </p:pic>
    </p:spTree>
    <p:extLst>
      <p:ext uri="{BB962C8B-B14F-4D97-AF65-F5344CB8AC3E}">
        <p14:creationId xmlns:p14="http://schemas.microsoft.com/office/powerpoint/2010/main" val="312267999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621F447-126E-4F60-91A4-C2C287591A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311580"/>
            <a:ext cx="10515600" cy="3379428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91E9B9B-53D4-4F91-BDF2-00919AE004E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866775" y="6111878"/>
            <a:ext cx="9867899" cy="293404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1FF5735-9F07-4358-915D-66E6AF1AF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4325"/>
            <a:ext cx="10515600" cy="801867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3600" dirty="0"/>
              <a:t>Evaluation and treatment of perioperative neuropathy</a:t>
            </a:r>
            <a:endParaRPr lang="th-TH" sz="36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574EEA5-B578-476F-B357-9F1852549F4B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8614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/>
              <a:t>Prevention  of perioperative peripheral neuropathy</a:t>
            </a:r>
            <a:endParaRPr lang="th-TH" sz="3600" dirty="0"/>
          </a:p>
        </p:txBody>
      </p:sp>
    </p:spTree>
    <p:extLst>
      <p:ext uri="{BB962C8B-B14F-4D97-AF65-F5344CB8AC3E}">
        <p14:creationId xmlns:p14="http://schemas.microsoft.com/office/powerpoint/2010/main" val="323859646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40F1C-5482-45C6-B550-AB5541FBF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600" dirty="0"/>
              <a:t>Evaluation and treatment of perioperative neuropathy</a:t>
            </a:r>
            <a:endParaRPr lang="th-TH" sz="36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1945B5-6F52-49F6-97BC-7F0962A16E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51000"/>
            <a:ext cx="10515600" cy="4841875"/>
          </a:xfrm>
        </p:spPr>
        <p:txBody>
          <a:bodyPr/>
          <a:lstStyle/>
          <a:p>
            <a:r>
              <a:rPr lang="en-US" dirty="0"/>
              <a:t>Electrophysiologic evaluation by neurologist within first week</a:t>
            </a:r>
          </a:p>
          <a:p>
            <a:r>
              <a:rPr lang="en-US" dirty="0"/>
              <a:t>Nerve conduction test may be useful to evaluate potential peripheral nerve injury</a:t>
            </a:r>
          </a:p>
          <a:p>
            <a:r>
              <a:rPr lang="en-US" dirty="0"/>
              <a:t>Electromyographic study may distinguish between radiculopathies, plexopathies, neuropathies</a:t>
            </a:r>
          </a:p>
          <a:p>
            <a:r>
              <a:rPr lang="en-US" dirty="0"/>
              <a:t>Sensory neuropathy &gt;&gt; reassure</a:t>
            </a:r>
          </a:p>
          <a:p>
            <a:r>
              <a:rPr lang="en-US" dirty="0"/>
              <a:t>Neurapraxia, motor neuropathy &gt;&gt; 4-6 wk.</a:t>
            </a:r>
          </a:p>
          <a:p>
            <a:r>
              <a:rPr lang="en-US" dirty="0"/>
              <a:t>Axonotmesis, neurotmesis &gt;&gt; 3-12 months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27844985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928DF-C5A4-4483-823E-7816DB607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1920" y="375920"/>
            <a:ext cx="7411720" cy="776288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dirty="0"/>
              <a:t>Pressure injury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BAA812-B7A0-4D4F-9534-0BC388A18A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42252"/>
            <a:ext cx="10515600" cy="4351338"/>
          </a:xfrm>
        </p:spPr>
        <p:txBody>
          <a:bodyPr/>
          <a:lstStyle/>
          <a:p>
            <a:r>
              <a:rPr lang="en-US" dirty="0"/>
              <a:t>Injury to the skin or underlying tissue due to shearing force</a:t>
            </a:r>
          </a:p>
          <a:p>
            <a:r>
              <a:rPr lang="en-US" dirty="0"/>
              <a:t>23% pressure ulcer occur in OR</a:t>
            </a:r>
          </a:p>
          <a:p>
            <a:r>
              <a:rPr lang="en-US" dirty="0"/>
              <a:t>Early sign :  </a:t>
            </a:r>
            <a:r>
              <a:rPr lang="en-US" dirty="0" err="1"/>
              <a:t>nonblanching</a:t>
            </a:r>
            <a:r>
              <a:rPr lang="en-US" dirty="0"/>
              <a:t> skin erythema</a:t>
            </a:r>
          </a:p>
          <a:p>
            <a:r>
              <a:rPr lang="en-US" dirty="0"/>
              <a:t>The skin is more resistant to pressure injury than muscle     </a:t>
            </a:r>
          </a:p>
          <a:p>
            <a:r>
              <a:rPr lang="en-US" dirty="0"/>
              <a:t>increase O2 requirement of muscle</a:t>
            </a:r>
          </a:p>
          <a:p>
            <a:r>
              <a:rPr lang="en-US" dirty="0"/>
              <a:t>Factor : bony prominent area, compromise blood flow, shear force skin  breakdown, infection, inflammation</a:t>
            </a:r>
          </a:p>
          <a:p>
            <a:endParaRPr lang="en-US" dirty="0"/>
          </a:p>
          <a:p>
            <a:endParaRPr lang="en-US" dirty="0"/>
          </a:p>
          <a:p>
            <a:endParaRPr lang="th-TH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5B628A-6815-43F9-A931-AAEC725D15EB}"/>
              </a:ext>
            </a:extLst>
          </p:cNvPr>
          <p:cNvSpPr txBox="1"/>
          <p:nvPr/>
        </p:nvSpPr>
        <p:spPr>
          <a:xfrm>
            <a:off x="6805459" y="6483635"/>
            <a:ext cx="82394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Miller’s anesthesia : patient positioning and associated risk,9</a:t>
            </a:r>
            <a:r>
              <a:rPr lang="en-US" sz="1200" baseline="30000" dirty="0"/>
              <a:t>th</a:t>
            </a:r>
            <a:r>
              <a:rPr lang="en-US" sz="1200" dirty="0"/>
              <a:t> ed;2020</a:t>
            </a:r>
            <a:endParaRPr lang="th-TH" sz="1200" dirty="0"/>
          </a:p>
        </p:txBody>
      </p:sp>
    </p:spTree>
    <p:extLst>
      <p:ext uri="{BB962C8B-B14F-4D97-AF65-F5344CB8AC3E}">
        <p14:creationId xmlns:p14="http://schemas.microsoft.com/office/powerpoint/2010/main" val="223940301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1202E-E6DA-48EC-B1C2-25A769434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1360" y="406400"/>
            <a:ext cx="8549640" cy="56292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Perioperative visual loss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46BC84-9E32-4489-9153-83CE58CD14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POVL is a rare but serious complication</a:t>
            </a:r>
          </a:p>
          <a:p>
            <a:endParaRPr lang="en-US" dirty="0"/>
          </a:p>
          <a:p>
            <a:r>
              <a:rPr lang="en-US" dirty="0"/>
              <a:t>Retinal ischemia : BRAO, CRAO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Ischemic optic neuropathy : AION, PION</a:t>
            </a:r>
            <a:endParaRPr lang="th-TH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243492-F719-40DF-A873-A3791EA2BB16}"/>
              </a:ext>
            </a:extLst>
          </p:cNvPr>
          <p:cNvSpPr txBox="1"/>
          <p:nvPr/>
        </p:nvSpPr>
        <p:spPr>
          <a:xfrm>
            <a:off x="6805459" y="6483635"/>
            <a:ext cx="82394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Miller’s anesthesia : patient positioning and associated risk,9</a:t>
            </a:r>
            <a:r>
              <a:rPr lang="en-US" sz="1200" baseline="30000" dirty="0"/>
              <a:t>th</a:t>
            </a:r>
            <a:r>
              <a:rPr lang="en-US" sz="1200" dirty="0"/>
              <a:t> ed;2020</a:t>
            </a:r>
            <a:endParaRPr lang="th-TH" sz="1200" dirty="0"/>
          </a:p>
        </p:txBody>
      </p:sp>
    </p:spTree>
    <p:extLst>
      <p:ext uri="{BB962C8B-B14F-4D97-AF65-F5344CB8AC3E}">
        <p14:creationId xmlns:p14="http://schemas.microsoft.com/office/powerpoint/2010/main" val="248831615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FF0FD-C8F6-4471-BCFD-2AECC5E7C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2640" y="386080"/>
            <a:ext cx="9017000" cy="928688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dirty="0"/>
              <a:t>Central retinal artery occlusion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BA24CE-E8DD-49EC-B173-129EA82D1A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Painless visual loss, abnormal pupil activity, opacification of the ischemic retina</a:t>
            </a:r>
          </a:p>
          <a:p>
            <a:r>
              <a:rPr lang="en-US" dirty="0"/>
              <a:t>Usually compression eye, emboli form cardiac surgery</a:t>
            </a:r>
          </a:p>
          <a:p>
            <a:r>
              <a:rPr lang="en-US" dirty="0"/>
              <a:t>Mechanism </a:t>
            </a:r>
          </a:p>
          <a:p>
            <a:pPr>
              <a:buFontTx/>
              <a:buChar char="-"/>
            </a:pPr>
            <a:r>
              <a:rPr lang="en-US" dirty="0"/>
              <a:t>External compression of eye</a:t>
            </a:r>
          </a:p>
          <a:p>
            <a:pPr>
              <a:buFontTx/>
              <a:buChar char="-"/>
            </a:pPr>
            <a:r>
              <a:rPr lang="en-US" dirty="0"/>
              <a:t>Decrease arterial supply [ embolism/ decreased systemic blood flow]</a:t>
            </a:r>
          </a:p>
          <a:p>
            <a:pPr>
              <a:buFontTx/>
              <a:buChar char="-"/>
            </a:pPr>
            <a:r>
              <a:rPr lang="en-US" dirty="0"/>
              <a:t>Impair venous drainage </a:t>
            </a:r>
          </a:p>
          <a:p>
            <a:pPr>
              <a:buFontTx/>
              <a:buChar char="-"/>
            </a:pPr>
            <a:r>
              <a:rPr lang="en-US" dirty="0"/>
              <a:t>Thrombosis from coagulation disorder</a:t>
            </a:r>
            <a:endParaRPr lang="th-TH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23EF76-22D8-45B6-86F6-5F2977ADBEA4}"/>
              </a:ext>
            </a:extLst>
          </p:cNvPr>
          <p:cNvSpPr txBox="1"/>
          <p:nvPr/>
        </p:nvSpPr>
        <p:spPr>
          <a:xfrm>
            <a:off x="6805459" y="6483635"/>
            <a:ext cx="82394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Miller’s anesthesia : patient positioning and associated risk,9</a:t>
            </a:r>
            <a:r>
              <a:rPr lang="en-US" sz="1200" baseline="30000" dirty="0"/>
              <a:t>th</a:t>
            </a:r>
            <a:r>
              <a:rPr lang="en-US" sz="1200" dirty="0"/>
              <a:t> ed;2020</a:t>
            </a:r>
            <a:endParaRPr lang="th-TH" sz="1200" dirty="0"/>
          </a:p>
        </p:txBody>
      </p:sp>
    </p:spTree>
    <p:extLst>
      <p:ext uri="{BB962C8B-B14F-4D97-AF65-F5344CB8AC3E}">
        <p14:creationId xmlns:p14="http://schemas.microsoft.com/office/powerpoint/2010/main" val="41831437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42781-8C77-4CF8-9B81-D647D811F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0720" y="365760"/>
            <a:ext cx="9291320" cy="847408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dirty="0"/>
              <a:t>Branch retinal artery occlusion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DD0561-407E-444E-84EA-8730E7173F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32297"/>
            <a:ext cx="11516360" cy="4351338"/>
          </a:xfrm>
        </p:spPr>
        <p:txBody>
          <a:bodyPr/>
          <a:lstStyle/>
          <a:p>
            <a:r>
              <a:rPr lang="en-US" dirty="0"/>
              <a:t>Lead to permanent ischemic retinal damage with partial visual field loss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Associated with emboli, less vasospasm</a:t>
            </a:r>
          </a:p>
          <a:p>
            <a:pPr marL="0" indent="0">
              <a:buNone/>
            </a:pPr>
            <a:endParaRPr lang="th-TH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9A9E58-B586-4A76-BF43-665C8607BDE3}"/>
              </a:ext>
            </a:extLst>
          </p:cNvPr>
          <p:cNvSpPr txBox="1"/>
          <p:nvPr/>
        </p:nvSpPr>
        <p:spPr>
          <a:xfrm>
            <a:off x="6805459" y="6483635"/>
            <a:ext cx="82394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Miller’s anesthesia : patient positioning and associated risk,9</a:t>
            </a:r>
            <a:r>
              <a:rPr lang="en-US" sz="1200" baseline="30000" dirty="0"/>
              <a:t>th</a:t>
            </a:r>
            <a:r>
              <a:rPr lang="en-US" sz="1200" dirty="0"/>
              <a:t> ed;2020</a:t>
            </a:r>
            <a:endParaRPr lang="th-TH" sz="1200" dirty="0"/>
          </a:p>
        </p:txBody>
      </p:sp>
    </p:spTree>
    <p:extLst>
      <p:ext uri="{BB962C8B-B14F-4D97-AF65-F5344CB8AC3E}">
        <p14:creationId xmlns:p14="http://schemas.microsoft.com/office/powerpoint/2010/main" val="126577137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87B1FE-A275-4EC9-A94A-668C835B5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7980" y="558800"/>
            <a:ext cx="6416040" cy="59340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Treatment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BE9875-5AC2-46F1-A169-A52B351E23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Permanent loss of vision in most cases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Current available treatment is unsatisfactory</a:t>
            </a:r>
          </a:p>
          <a:p>
            <a:pPr>
              <a:buFontTx/>
              <a:buChar char="-"/>
            </a:pPr>
            <a:r>
              <a:rPr lang="en-US" dirty="0"/>
              <a:t>Intra venous acetazolamide</a:t>
            </a:r>
          </a:p>
          <a:p>
            <a:pPr>
              <a:buFontTx/>
              <a:buChar char="-"/>
            </a:pPr>
            <a:r>
              <a:rPr lang="en-US" dirty="0"/>
              <a:t>95% O2 can enhance  dilation and increase O2 delivery from retinal and choroidal vessel</a:t>
            </a:r>
          </a:p>
          <a:p>
            <a:pPr>
              <a:buFontTx/>
              <a:buChar char="-"/>
            </a:pPr>
            <a:r>
              <a:rPr lang="en-US" dirty="0"/>
              <a:t>Fibrinolysis through the ophthalmic artery within 6-8 hr. after spontaneous CRAO</a:t>
            </a:r>
          </a:p>
          <a:p>
            <a:pPr marL="0" indent="0">
              <a:buNone/>
            </a:pPr>
            <a:endParaRPr lang="th-TH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C58FBF-9AE1-4B48-B67B-301F35EFA2A2}"/>
              </a:ext>
            </a:extLst>
          </p:cNvPr>
          <p:cNvSpPr txBox="1"/>
          <p:nvPr/>
        </p:nvSpPr>
        <p:spPr>
          <a:xfrm>
            <a:off x="6805459" y="6483635"/>
            <a:ext cx="82394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Miller’s anesthesia : patient positioning and associated risk,9</a:t>
            </a:r>
            <a:r>
              <a:rPr lang="en-US" sz="1200" baseline="30000" dirty="0"/>
              <a:t>th</a:t>
            </a:r>
            <a:r>
              <a:rPr lang="en-US" sz="1200" dirty="0"/>
              <a:t> ed;2020</a:t>
            </a:r>
            <a:endParaRPr lang="th-TH" sz="1200" dirty="0"/>
          </a:p>
        </p:txBody>
      </p:sp>
    </p:spTree>
    <p:extLst>
      <p:ext uri="{BB962C8B-B14F-4D97-AF65-F5344CB8AC3E}">
        <p14:creationId xmlns:p14="http://schemas.microsoft.com/office/powerpoint/2010/main" val="1318627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B135A-9D51-4017-BC28-766217898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3420" y="381655"/>
            <a:ext cx="6185159" cy="1035665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dirty="0"/>
              <a:t>Physiologic consideration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0B07C4-B723-44F8-9FCC-4E2BAA22F1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625" y="1866899"/>
            <a:ext cx="10544175" cy="43100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Upright to supine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Cephalad displacement of the diaphragm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    FRC           TLC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204FF28D-8741-4670-A5A1-83124B62FB61}"/>
              </a:ext>
            </a:extLst>
          </p:cNvPr>
          <p:cNvSpPr/>
          <p:nvPr/>
        </p:nvSpPr>
        <p:spPr>
          <a:xfrm flipH="1">
            <a:off x="5975984" y="4195048"/>
            <a:ext cx="205740" cy="369808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56278B61-833D-4761-8E47-496173791C93}"/>
              </a:ext>
            </a:extLst>
          </p:cNvPr>
          <p:cNvSpPr/>
          <p:nvPr/>
        </p:nvSpPr>
        <p:spPr>
          <a:xfrm flipH="1">
            <a:off x="5975984" y="2621280"/>
            <a:ext cx="205740" cy="369808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802077-3715-4BC9-B96E-2A215E078A27}"/>
              </a:ext>
            </a:extLst>
          </p:cNvPr>
          <p:cNvSpPr txBox="1"/>
          <p:nvPr/>
        </p:nvSpPr>
        <p:spPr>
          <a:xfrm>
            <a:off x="6805459" y="6483635"/>
            <a:ext cx="82394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Miller’s anesthesia : patient positioning and associated risk,9</a:t>
            </a:r>
            <a:r>
              <a:rPr lang="en-US" sz="1200" baseline="30000" dirty="0"/>
              <a:t>th</a:t>
            </a:r>
            <a:r>
              <a:rPr lang="en-US" sz="1200" dirty="0"/>
              <a:t> ed;2020</a:t>
            </a:r>
            <a:endParaRPr lang="th-TH" sz="1200" dirty="0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F892A570-978E-4605-80B3-8523C75B854F}"/>
              </a:ext>
            </a:extLst>
          </p:cNvPr>
          <p:cNvSpPr/>
          <p:nvPr/>
        </p:nvSpPr>
        <p:spPr>
          <a:xfrm rot="5400000">
            <a:off x="4733452" y="5012384"/>
            <a:ext cx="396259" cy="10477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C2203A8A-C92D-477D-B637-DA2203453B20}"/>
              </a:ext>
            </a:extLst>
          </p:cNvPr>
          <p:cNvSpPr/>
          <p:nvPr/>
        </p:nvSpPr>
        <p:spPr>
          <a:xfrm rot="5400000">
            <a:off x="6275119" y="5012382"/>
            <a:ext cx="396260" cy="10477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7037256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26274-67BC-42EA-A399-D53378D5D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4560" y="416560"/>
            <a:ext cx="8884920" cy="816928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dirty="0"/>
              <a:t>Ischemic optic neuropathy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8A50A2-FF45-4AE4-80A9-A6725157B1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82892"/>
            <a:ext cx="10515600" cy="4351338"/>
          </a:xfrm>
        </p:spPr>
        <p:txBody>
          <a:bodyPr/>
          <a:lstStyle/>
          <a:p>
            <a:r>
              <a:rPr lang="en-US" dirty="0"/>
              <a:t>Mechanism : disruption of blood brain barrier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Onset within 24-48 hr. after surgery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AION [cardiac surgery], PION [spine surgery]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Painless visual loss, afferent pupil defect or nonreactive pupils</a:t>
            </a:r>
          </a:p>
          <a:p>
            <a:pPr marL="0" indent="0">
              <a:buNone/>
            </a:pPr>
            <a:r>
              <a:rPr lang="en-US" dirty="0"/>
              <a:t>   no light perception, visual field deficit, color vision is decreased</a:t>
            </a:r>
          </a:p>
          <a:p>
            <a:pPr marL="0" indent="0">
              <a:buNone/>
            </a:pPr>
            <a:endParaRPr lang="th-TH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38C8B7-A79B-412A-A870-2E9552149FEB}"/>
              </a:ext>
            </a:extLst>
          </p:cNvPr>
          <p:cNvSpPr txBox="1"/>
          <p:nvPr/>
        </p:nvSpPr>
        <p:spPr>
          <a:xfrm>
            <a:off x="6805459" y="6483635"/>
            <a:ext cx="82394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Miller’s anesthesia : patient positioning and associated risk,9</a:t>
            </a:r>
            <a:r>
              <a:rPr lang="en-US" sz="1200" baseline="30000" dirty="0"/>
              <a:t>th</a:t>
            </a:r>
            <a:r>
              <a:rPr lang="en-US" sz="1200" dirty="0"/>
              <a:t> ed;2020</a:t>
            </a:r>
            <a:endParaRPr lang="th-TH" sz="1200" dirty="0"/>
          </a:p>
        </p:txBody>
      </p:sp>
    </p:spTree>
    <p:extLst>
      <p:ext uri="{BB962C8B-B14F-4D97-AF65-F5344CB8AC3E}">
        <p14:creationId xmlns:p14="http://schemas.microsoft.com/office/powerpoint/2010/main" val="415992296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8F549-23F0-4A79-BC8D-F4ACE0A5C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5860" y="317816"/>
            <a:ext cx="4554220" cy="624841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Treatment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AF9C45-426B-4E46-8B3F-833AB600D0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0185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No effective treatment exists for ION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Acetazolamide decreased IOP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Diuretic reduce edema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Corticosteroid may reduce axonal swelling in acute phase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Maintaining the patient in head-up position if increased IOP</a:t>
            </a:r>
            <a:endParaRPr lang="th-TH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ADB9C9-775F-45A6-89A5-3E26CA7854B3}"/>
              </a:ext>
            </a:extLst>
          </p:cNvPr>
          <p:cNvSpPr txBox="1"/>
          <p:nvPr/>
        </p:nvSpPr>
        <p:spPr>
          <a:xfrm>
            <a:off x="6805459" y="6483635"/>
            <a:ext cx="82394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Miller’s anesthesia : patient positioning and associated risk,9</a:t>
            </a:r>
            <a:r>
              <a:rPr lang="en-US" sz="1200" baseline="30000" dirty="0"/>
              <a:t>th</a:t>
            </a:r>
            <a:r>
              <a:rPr lang="en-US" sz="1200" dirty="0"/>
              <a:t> ed;2020</a:t>
            </a:r>
            <a:endParaRPr lang="th-TH" sz="1200" dirty="0"/>
          </a:p>
        </p:txBody>
      </p:sp>
    </p:spTree>
    <p:extLst>
      <p:ext uri="{BB962C8B-B14F-4D97-AF65-F5344CB8AC3E}">
        <p14:creationId xmlns:p14="http://schemas.microsoft.com/office/powerpoint/2010/main" val="234121749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928DF-C5A4-4483-823E-7816DB607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1294" y="401664"/>
            <a:ext cx="6731000" cy="589915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Perioperative visual loss</a:t>
            </a:r>
            <a:endParaRPr lang="th-TH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23DB49C-7AD2-4F24-ACE7-56A093C14F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78" y="1516698"/>
            <a:ext cx="10020299" cy="4986337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9ACA0AC-1BC2-460B-9316-F152D3305287}"/>
              </a:ext>
            </a:extLst>
          </p:cNvPr>
          <p:cNvSpPr txBox="1"/>
          <p:nvPr/>
        </p:nvSpPr>
        <p:spPr>
          <a:xfrm>
            <a:off x="7198242" y="2434856"/>
            <a:ext cx="1881963" cy="63795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th-TH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5F9E49-AFA1-4615-8012-9A0D4BEE9E85}"/>
              </a:ext>
            </a:extLst>
          </p:cNvPr>
          <p:cNvSpPr txBox="1"/>
          <p:nvPr/>
        </p:nvSpPr>
        <p:spPr>
          <a:xfrm>
            <a:off x="9149407" y="2434856"/>
            <a:ext cx="1513183" cy="63795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th-TH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957F9E9-BB3E-4CB5-8B0A-AF19547A572D}"/>
              </a:ext>
            </a:extLst>
          </p:cNvPr>
          <p:cNvSpPr/>
          <p:nvPr/>
        </p:nvSpPr>
        <p:spPr>
          <a:xfrm>
            <a:off x="2286001" y="1930400"/>
            <a:ext cx="1757680" cy="63795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6BAF227-1E34-490E-9EC2-5DC6B20E0EB2}"/>
              </a:ext>
            </a:extLst>
          </p:cNvPr>
          <p:cNvSpPr/>
          <p:nvPr/>
        </p:nvSpPr>
        <p:spPr>
          <a:xfrm>
            <a:off x="4043681" y="1930401"/>
            <a:ext cx="1391919" cy="31897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9621221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B4FC4-0343-4FB0-BCAE-FBF00C25D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760" y="454046"/>
            <a:ext cx="10215880" cy="718482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dirty="0"/>
              <a:t>Task force summary of advisory statement</a:t>
            </a:r>
            <a:endParaRPr lang="th-TH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49FFB93-508C-4911-BE5C-A6C04329FF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799" y="1773458"/>
            <a:ext cx="8739066" cy="4112336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B2BD34D-21F2-47F0-A857-61382ED150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6194144"/>
            <a:ext cx="8739065" cy="37529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2B5402F-52BD-424E-8860-ADA698B1C208}"/>
              </a:ext>
            </a:extLst>
          </p:cNvPr>
          <p:cNvSpPr/>
          <p:nvPr/>
        </p:nvSpPr>
        <p:spPr>
          <a:xfrm>
            <a:off x="1541721" y="2115879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8708F8-7506-4DF2-8DBA-7DA59B3EB271}"/>
              </a:ext>
            </a:extLst>
          </p:cNvPr>
          <p:cNvSpPr txBox="1"/>
          <p:nvPr/>
        </p:nvSpPr>
        <p:spPr>
          <a:xfrm>
            <a:off x="1711842" y="2138738"/>
            <a:ext cx="8429304" cy="76076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89776685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B4FC4-0343-4FB0-BCAE-FBF00C25D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220" y="431305"/>
            <a:ext cx="10449560" cy="741223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dirty="0"/>
              <a:t>Task force summary of advisory statement</a:t>
            </a:r>
            <a:endParaRPr lang="th-TH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49FFB93-508C-4911-BE5C-A6C04329FF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784" y="1796199"/>
            <a:ext cx="8739066" cy="4112336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B2BD34D-21F2-47F0-A857-61382ED150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6194144"/>
            <a:ext cx="8739065" cy="37529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495478F-BF9E-449A-8DFC-AB424901CE80}"/>
              </a:ext>
            </a:extLst>
          </p:cNvPr>
          <p:cNvSpPr txBox="1"/>
          <p:nvPr/>
        </p:nvSpPr>
        <p:spPr>
          <a:xfrm>
            <a:off x="1689546" y="2914915"/>
            <a:ext cx="8429304" cy="76076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88282699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B4FC4-0343-4FB0-BCAE-FBF00C25D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40" y="508000"/>
            <a:ext cx="10175240" cy="66452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Task force summary of advisory statement</a:t>
            </a:r>
            <a:endParaRPr lang="th-TH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49FFB93-508C-4911-BE5C-A6C04329FF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784" y="1796199"/>
            <a:ext cx="8739066" cy="4112336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B2BD34D-21F2-47F0-A857-61382ED150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6194144"/>
            <a:ext cx="8739065" cy="37529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495478F-BF9E-449A-8DFC-AB424901CE80}"/>
              </a:ext>
            </a:extLst>
          </p:cNvPr>
          <p:cNvSpPr txBox="1"/>
          <p:nvPr/>
        </p:nvSpPr>
        <p:spPr>
          <a:xfrm>
            <a:off x="1689546" y="3637929"/>
            <a:ext cx="8429304" cy="76076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21492725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B4FC4-0343-4FB0-BCAE-FBF00C25D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7260" y="391490"/>
            <a:ext cx="10317480" cy="709326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Task force summary of advisory statement</a:t>
            </a:r>
            <a:endParaRPr lang="th-TH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49FFB93-508C-4911-BE5C-A6C04329FF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764302"/>
            <a:ext cx="8739066" cy="4112336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B2BD34D-21F2-47F0-A857-61382ED150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6194144"/>
            <a:ext cx="8739065" cy="37529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495478F-BF9E-449A-8DFC-AB424901CE80}"/>
              </a:ext>
            </a:extLst>
          </p:cNvPr>
          <p:cNvSpPr txBox="1"/>
          <p:nvPr/>
        </p:nvSpPr>
        <p:spPr>
          <a:xfrm>
            <a:off x="1754372" y="4338084"/>
            <a:ext cx="8432493" cy="5390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87019423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54D67-FB30-45DA-AA9B-D32C29FB1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3932F29-4DF8-485F-872E-47CA2B6336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611" y="293156"/>
            <a:ext cx="9324777" cy="467829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9A8D6DA-1360-4393-AC80-682D5342BE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610" y="5022254"/>
            <a:ext cx="9324777" cy="9499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EBA7D43-578B-4617-9E42-DABE34CD43B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981075" y="6240901"/>
            <a:ext cx="9324777" cy="40193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82028F7-C012-4B24-910C-B8EF0DB2E836}"/>
              </a:ext>
            </a:extLst>
          </p:cNvPr>
          <p:cNvSpPr txBox="1"/>
          <p:nvPr/>
        </p:nvSpPr>
        <p:spPr>
          <a:xfrm>
            <a:off x="1503619" y="1027906"/>
            <a:ext cx="9184758" cy="27644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49977720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54D67-FB30-45DA-AA9B-D32C29FB1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3932F29-4DF8-485F-872E-47CA2B6336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611" y="404916"/>
            <a:ext cx="9324777" cy="467829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9A8D6DA-1360-4393-AC80-682D5342BE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611" y="5083214"/>
            <a:ext cx="9324777" cy="9499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EBA7D43-578B-4617-9E42-DABE34CD43B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981075" y="6240901"/>
            <a:ext cx="9324777" cy="40193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82028F7-C012-4B24-910C-B8EF0DB2E836}"/>
              </a:ext>
            </a:extLst>
          </p:cNvPr>
          <p:cNvSpPr txBox="1"/>
          <p:nvPr/>
        </p:nvSpPr>
        <p:spPr>
          <a:xfrm>
            <a:off x="1529079" y="4273444"/>
            <a:ext cx="9133840" cy="169912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59818191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1BBAF-BD1D-483D-BBA4-E444AB320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973B3C7-C993-4DF6-BB4A-3FBE9D3181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1" b="1463"/>
          <a:stretch/>
        </p:blipFill>
        <p:spPr>
          <a:xfrm>
            <a:off x="1244009" y="565625"/>
            <a:ext cx="9739212" cy="449024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10363EE-CE0A-4832-993A-F97930DF86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646111" y="5957095"/>
            <a:ext cx="9739212" cy="41979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43F20DB-1ACA-4C14-914D-2BA0149C9D50}"/>
              </a:ext>
            </a:extLst>
          </p:cNvPr>
          <p:cNvSpPr txBox="1"/>
          <p:nvPr/>
        </p:nvSpPr>
        <p:spPr>
          <a:xfrm>
            <a:off x="1782489" y="1156517"/>
            <a:ext cx="9007431" cy="287079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714333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4B94A1D-5B12-4ED7-8F95-E1716CD4A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0934" y="262170"/>
            <a:ext cx="6903720" cy="992024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dirty="0"/>
              <a:t>Physiologic consideration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1E28BD-697B-4801-8A28-2F5FBCEB04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870" y="1583621"/>
            <a:ext cx="8927131" cy="475389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/>
              <a:t>General anesthesia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                     TV           FRC          closing volume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              MV             atelectasis           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V/Q mismatch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D2E8BF51-FA08-464B-BBC9-D05A38DA9B64}"/>
              </a:ext>
            </a:extLst>
          </p:cNvPr>
          <p:cNvSpPr/>
          <p:nvPr/>
        </p:nvSpPr>
        <p:spPr>
          <a:xfrm rot="5400000">
            <a:off x="5452769" y="2332446"/>
            <a:ext cx="285750" cy="1143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E3A55B7E-5685-4496-AE87-BB34C3BB703D}"/>
              </a:ext>
            </a:extLst>
          </p:cNvPr>
          <p:cNvSpPr/>
          <p:nvPr/>
        </p:nvSpPr>
        <p:spPr>
          <a:xfrm rot="5400000">
            <a:off x="5443410" y="3809239"/>
            <a:ext cx="285750" cy="1143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BDFA7ED5-420A-46E9-8CA7-95B9F11E740A}"/>
              </a:ext>
            </a:extLst>
          </p:cNvPr>
          <p:cNvSpPr/>
          <p:nvPr/>
        </p:nvSpPr>
        <p:spPr>
          <a:xfrm rot="5400000">
            <a:off x="5443410" y="5247920"/>
            <a:ext cx="285750" cy="1143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49160F-16CB-4BE7-B1C1-93A86835B388}"/>
              </a:ext>
            </a:extLst>
          </p:cNvPr>
          <p:cNvSpPr txBox="1"/>
          <p:nvPr/>
        </p:nvSpPr>
        <p:spPr>
          <a:xfrm>
            <a:off x="6805459" y="6483635"/>
            <a:ext cx="82394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Miller’s anesthesia : patient positioning and associated risk,9</a:t>
            </a:r>
            <a:r>
              <a:rPr lang="en-US" sz="1200" baseline="30000" dirty="0"/>
              <a:t>th</a:t>
            </a:r>
            <a:r>
              <a:rPr lang="en-US" sz="1200" dirty="0"/>
              <a:t> ed;2020</a:t>
            </a:r>
            <a:endParaRPr lang="th-TH" sz="1200" dirty="0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F366CAF9-8E2D-4511-993C-3520819C95AF}"/>
              </a:ext>
            </a:extLst>
          </p:cNvPr>
          <p:cNvSpPr/>
          <p:nvPr/>
        </p:nvSpPr>
        <p:spPr>
          <a:xfrm rot="5400000">
            <a:off x="3758092" y="3054927"/>
            <a:ext cx="396259" cy="10477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64D5FEC8-AF9B-4CCC-B6BD-9DB06119FAA2}"/>
              </a:ext>
            </a:extLst>
          </p:cNvPr>
          <p:cNvSpPr/>
          <p:nvPr/>
        </p:nvSpPr>
        <p:spPr>
          <a:xfrm rot="5400000">
            <a:off x="5038252" y="3054928"/>
            <a:ext cx="396259" cy="10477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1DBEFC41-973E-4AE3-AA20-FA8BBA50CCC0}"/>
              </a:ext>
            </a:extLst>
          </p:cNvPr>
          <p:cNvSpPr/>
          <p:nvPr/>
        </p:nvSpPr>
        <p:spPr>
          <a:xfrm rot="16200000">
            <a:off x="6318411" y="3054928"/>
            <a:ext cx="396259" cy="104774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F79D8C3C-699B-4243-9B11-9E89F8676B6B}"/>
              </a:ext>
            </a:extLst>
          </p:cNvPr>
          <p:cNvSpPr/>
          <p:nvPr/>
        </p:nvSpPr>
        <p:spPr>
          <a:xfrm rot="5400000">
            <a:off x="4276252" y="4482811"/>
            <a:ext cx="396259" cy="10477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EE109578-2194-427D-96A8-28F1945C0781}"/>
              </a:ext>
            </a:extLst>
          </p:cNvPr>
          <p:cNvSpPr/>
          <p:nvPr/>
        </p:nvSpPr>
        <p:spPr>
          <a:xfrm rot="16200000">
            <a:off x="5846779" y="4482810"/>
            <a:ext cx="396259" cy="104774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B906DC4-FDB4-4E54-B335-B986C54D74E7}"/>
              </a:ext>
            </a:extLst>
          </p:cNvPr>
          <p:cNvSpPr txBox="1"/>
          <p:nvPr/>
        </p:nvSpPr>
        <p:spPr>
          <a:xfrm>
            <a:off x="8783167" y="4374935"/>
            <a:ext cx="80264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PEEP</a:t>
            </a:r>
            <a:endParaRPr lang="th-TH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E96857B-4A4B-4F0E-91B4-398B028842A5}"/>
              </a:ext>
            </a:extLst>
          </p:cNvPr>
          <p:cNvSpPr txBox="1"/>
          <p:nvPr/>
        </p:nvSpPr>
        <p:spPr>
          <a:xfrm>
            <a:off x="509616" y="4310139"/>
            <a:ext cx="2946400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Positive pressure ventilation </a:t>
            </a:r>
          </a:p>
          <a:p>
            <a:r>
              <a:rPr lang="en-US" dirty="0"/>
              <a:t>Muscle relaxant</a:t>
            </a:r>
            <a:endParaRPr lang="th-TH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A762B69-46AF-415F-9EA8-3BA366E0AFE3}"/>
              </a:ext>
            </a:extLst>
          </p:cNvPr>
          <p:cNvCxnSpPr/>
          <p:nvPr/>
        </p:nvCxnSpPr>
        <p:spPr>
          <a:xfrm>
            <a:off x="3498242" y="4535197"/>
            <a:ext cx="811184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AC5F95E-C98B-4E4B-BE14-53277BDFB410}"/>
              </a:ext>
            </a:extLst>
          </p:cNvPr>
          <p:cNvCxnSpPr>
            <a:cxnSpLocks/>
          </p:cNvCxnSpPr>
          <p:nvPr/>
        </p:nvCxnSpPr>
        <p:spPr>
          <a:xfrm flipH="1" flipV="1">
            <a:off x="7934416" y="4559601"/>
            <a:ext cx="579817" cy="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066764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1BBAF-BD1D-483D-BBA4-E444AB320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973B3C7-C993-4DF6-BB4A-3FBE9D3181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1" b="1463"/>
          <a:stretch/>
        </p:blipFill>
        <p:spPr>
          <a:xfrm>
            <a:off x="1226394" y="636745"/>
            <a:ext cx="9739212" cy="449024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10363EE-CE0A-4832-993A-F97930DF86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646111" y="5957095"/>
            <a:ext cx="9739212" cy="41979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43F20DB-1ACA-4C14-914D-2BA0149C9D50}"/>
              </a:ext>
            </a:extLst>
          </p:cNvPr>
          <p:cNvSpPr txBox="1"/>
          <p:nvPr/>
        </p:nvSpPr>
        <p:spPr>
          <a:xfrm>
            <a:off x="1419939" y="4104640"/>
            <a:ext cx="8862115" cy="10223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28415177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0218A-3E0F-4F96-9CFB-2C8C2FEE1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6C7194BC-102B-4293-A60D-72476284AA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638" y="491173"/>
            <a:ext cx="9404723" cy="4775994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68E5AA0-51CC-4201-BAD5-D39A710BFC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111" y="5806795"/>
            <a:ext cx="9617695" cy="41303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A7A9796-822C-4DCE-8EF2-B10D6A4C57D6}"/>
              </a:ext>
            </a:extLst>
          </p:cNvPr>
          <p:cNvSpPr txBox="1"/>
          <p:nvPr/>
        </p:nvSpPr>
        <p:spPr>
          <a:xfrm>
            <a:off x="1634107" y="3048476"/>
            <a:ext cx="9164254" cy="14005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7802829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0218A-3E0F-4F96-9CFB-2C8C2FEE1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6C7194BC-102B-4293-A60D-72476284AA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638" y="413258"/>
            <a:ext cx="9404723" cy="4775994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68E5AA0-51CC-4201-BAD5-D39A710BFC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0666" y="5766155"/>
            <a:ext cx="9617695" cy="41303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A7A9796-822C-4DCE-8EF2-B10D6A4C57D6}"/>
              </a:ext>
            </a:extLst>
          </p:cNvPr>
          <p:cNvSpPr txBox="1"/>
          <p:nvPr/>
        </p:nvSpPr>
        <p:spPr>
          <a:xfrm>
            <a:off x="1630334" y="4252104"/>
            <a:ext cx="8931329" cy="83061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4410343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903B9-60A3-4753-8766-D5578DBE1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50" y="3022600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Thank you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180054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904D4-E46B-4B2A-8493-6499498C2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240" y="265505"/>
            <a:ext cx="7733453" cy="786936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dirty="0"/>
              <a:t>Supine position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341647-4135-4B88-A356-737EE0A2ED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859" y="1310306"/>
            <a:ext cx="10515600" cy="4351338"/>
          </a:xfrm>
        </p:spPr>
        <p:txBody>
          <a:bodyPr/>
          <a:lstStyle/>
          <a:p>
            <a:r>
              <a:rPr lang="en-US" dirty="0"/>
              <a:t>Most common position for surgery</a:t>
            </a:r>
          </a:p>
          <a:p>
            <a:r>
              <a:rPr lang="en-US" dirty="0"/>
              <a:t>Head, neck, spine all retain neutrality</a:t>
            </a:r>
          </a:p>
          <a:p>
            <a:r>
              <a:rPr lang="en-US" dirty="0"/>
              <a:t>Arm should be placed in neutral position</a:t>
            </a:r>
          </a:p>
          <a:p>
            <a:r>
              <a:rPr lang="en-US" dirty="0"/>
              <a:t>Abduction limited &lt; 90 degrees </a:t>
            </a:r>
            <a:r>
              <a:rPr lang="th-TH" dirty="0"/>
              <a:t>(</a:t>
            </a:r>
            <a:r>
              <a:rPr lang="en-US" dirty="0"/>
              <a:t>prevent branchial plexus injury</a:t>
            </a:r>
            <a:r>
              <a:rPr lang="th-TH" dirty="0"/>
              <a:t>)</a:t>
            </a:r>
            <a:endParaRPr lang="en-US" dirty="0"/>
          </a:p>
          <a:p>
            <a:r>
              <a:rPr lang="en-US" dirty="0"/>
              <a:t>Hand and forearm can be supinated in neutral position </a:t>
            </a:r>
          </a:p>
          <a:p>
            <a:r>
              <a:rPr lang="en-US" dirty="0"/>
              <a:t>Padding bony prominent ; elbow, IV, monitoring equipment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th-TH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B035A91-4967-4E24-8F42-8C6C36A6E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2535" y="4485462"/>
            <a:ext cx="4921960" cy="235236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3BC8C18-38F7-4184-BAED-E06747966CFD}"/>
              </a:ext>
            </a:extLst>
          </p:cNvPr>
          <p:cNvSpPr txBox="1"/>
          <p:nvPr/>
        </p:nvSpPr>
        <p:spPr>
          <a:xfrm>
            <a:off x="676145" y="6312977"/>
            <a:ext cx="82394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Miller’s anesthesia : patient positioning and associated risk,9</a:t>
            </a:r>
            <a:r>
              <a:rPr lang="en-US" sz="1200" baseline="30000" dirty="0"/>
              <a:t>th</a:t>
            </a:r>
            <a:r>
              <a:rPr lang="en-US" sz="1200" dirty="0"/>
              <a:t> ed;2020</a:t>
            </a:r>
            <a:endParaRPr lang="th-TH" sz="1200" dirty="0"/>
          </a:p>
        </p:txBody>
      </p:sp>
    </p:spTree>
    <p:extLst>
      <p:ext uri="{BB962C8B-B14F-4D97-AF65-F5344CB8AC3E}">
        <p14:creationId xmlns:p14="http://schemas.microsoft.com/office/powerpoint/2010/main" val="3815829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85FBFCA-10E3-4F65-B154-3DA87E57EC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013" y="1143000"/>
            <a:ext cx="5643090" cy="4974696"/>
          </a:xfrm>
        </p:spPr>
      </p:pic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508E8395-E2F3-4D7B-815E-66563CB772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813" y="1143000"/>
            <a:ext cx="5213174" cy="497469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DF67356-09D4-4C03-A5C4-CA4A3A35F4DC}"/>
              </a:ext>
            </a:extLst>
          </p:cNvPr>
          <p:cNvSpPr txBox="1"/>
          <p:nvPr/>
        </p:nvSpPr>
        <p:spPr>
          <a:xfrm>
            <a:off x="6805459" y="6483635"/>
            <a:ext cx="82394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Miller’s anesthesia : patient positioning and associated risk,9</a:t>
            </a:r>
            <a:r>
              <a:rPr lang="en-US" sz="1200" baseline="30000" dirty="0"/>
              <a:t>th</a:t>
            </a:r>
            <a:r>
              <a:rPr lang="en-US" sz="1200" dirty="0"/>
              <a:t> ed;2020</a:t>
            </a:r>
            <a:endParaRPr lang="th-TH" sz="1200" dirty="0"/>
          </a:p>
        </p:txBody>
      </p:sp>
    </p:spTree>
    <p:extLst>
      <p:ext uri="{BB962C8B-B14F-4D97-AF65-F5344CB8AC3E}">
        <p14:creationId xmlns:p14="http://schemas.microsoft.com/office/powerpoint/2010/main" val="19550243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928DF-C5A4-4483-823E-7816DB607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3640" y="354965"/>
            <a:ext cx="7284720" cy="1087755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dirty="0"/>
              <a:t>Variation of supine position</a:t>
            </a:r>
            <a:endParaRPr lang="th-TH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920137-62AB-4716-B52E-3F9F03F7B8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1335088"/>
            <a:ext cx="5154614" cy="6398577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Reducing stress on back, hip, knee</a:t>
            </a:r>
          </a:p>
          <a:p>
            <a:r>
              <a:rPr lang="en-US" dirty="0"/>
              <a:t>Facilitate lower extremity venous drainage</a:t>
            </a:r>
          </a:p>
          <a:p>
            <a:r>
              <a:rPr lang="en-US" dirty="0"/>
              <a:t>Abdominal wall tension reduced</a:t>
            </a:r>
          </a:p>
          <a:p>
            <a:r>
              <a:rPr lang="en-US" dirty="0"/>
              <a:t>Better tolerated by awake patient or under monitored anesthesia care</a:t>
            </a:r>
            <a:endParaRPr lang="th-TH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08A7F1-9F0F-429B-9BEA-C98BFE7F10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725" y="1981913"/>
            <a:ext cx="5993341" cy="369075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3392E38-807F-4341-A8C6-5E68C215887F}"/>
              </a:ext>
            </a:extLst>
          </p:cNvPr>
          <p:cNvSpPr txBox="1"/>
          <p:nvPr/>
        </p:nvSpPr>
        <p:spPr>
          <a:xfrm>
            <a:off x="6805459" y="6483635"/>
            <a:ext cx="82394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Miller’s anesthesia : patient positioning and associated risk,9</a:t>
            </a:r>
            <a:r>
              <a:rPr lang="en-US" sz="1200" baseline="30000" dirty="0"/>
              <a:t>th</a:t>
            </a:r>
            <a:r>
              <a:rPr lang="en-US" sz="1200" dirty="0"/>
              <a:t> ed;2020</a:t>
            </a:r>
            <a:endParaRPr lang="th-TH" sz="1200" dirty="0"/>
          </a:p>
        </p:txBody>
      </p:sp>
    </p:spTree>
    <p:extLst>
      <p:ext uri="{BB962C8B-B14F-4D97-AF65-F5344CB8AC3E}">
        <p14:creationId xmlns:p14="http://schemas.microsoft.com/office/powerpoint/2010/main" val="42190468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1884</TotalTime>
  <Words>2165</Words>
  <Application>Microsoft Office PowerPoint</Application>
  <PresentationFormat>Widescreen</PresentationFormat>
  <Paragraphs>361</Paragraphs>
  <Slides>63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7" baseType="lpstr">
      <vt:lpstr>Arial</vt:lpstr>
      <vt:lpstr>Calibri</vt:lpstr>
      <vt:lpstr>Calibri Light</vt:lpstr>
      <vt:lpstr>Office Theme</vt:lpstr>
      <vt:lpstr>Patient positioning and potential injury</vt:lpstr>
      <vt:lpstr>Outline</vt:lpstr>
      <vt:lpstr>Physiologic considerations of positioning</vt:lpstr>
      <vt:lpstr>Physiologic considerations of positioning</vt:lpstr>
      <vt:lpstr>Physiologic consideration</vt:lpstr>
      <vt:lpstr>Physiologic consideration</vt:lpstr>
      <vt:lpstr>Supine position</vt:lpstr>
      <vt:lpstr>PowerPoint Presentation</vt:lpstr>
      <vt:lpstr>Variation of supine position</vt:lpstr>
      <vt:lpstr>Trendelenburg position</vt:lpstr>
      <vt:lpstr>Trendelenburg position</vt:lpstr>
      <vt:lpstr>Complications of supine position</vt:lpstr>
      <vt:lpstr>PowerPoint Presentation</vt:lpstr>
      <vt:lpstr>Lithotomy</vt:lpstr>
      <vt:lpstr>Lithotomy</vt:lpstr>
      <vt:lpstr>PowerPoint Presentation</vt:lpstr>
      <vt:lpstr>Lateral decubitus</vt:lpstr>
      <vt:lpstr>Lateral decubitus</vt:lpstr>
      <vt:lpstr>PowerPoint Presentation</vt:lpstr>
      <vt:lpstr>PowerPoint Presentation</vt:lpstr>
      <vt:lpstr>Prone position</vt:lpstr>
      <vt:lpstr>Prone position</vt:lpstr>
      <vt:lpstr>Prone position</vt:lpstr>
      <vt:lpstr>Prone position</vt:lpstr>
      <vt:lpstr>Sitting position</vt:lpstr>
      <vt:lpstr>Sitting position</vt:lpstr>
      <vt:lpstr>Sitting position</vt:lpstr>
      <vt:lpstr>Sitting position</vt:lpstr>
      <vt:lpstr>Complications in sitting position</vt:lpstr>
      <vt:lpstr>Complications in sitting position</vt:lpstr>
      <vt:lpstr>Robotic surgery</vt:lpstr>
      <vt:lpstr>Robotic surgery</vt:lpstr>
      <vt:lpstr>Peripheral nerve injury</vt:lpstr>
      <vt:lpstr>Prevention of perioperative peripheral neuropathy</vt:lpstr>
      <vt:lpstr>Prevention  of perioperative peripheral neuropathy</vt:lpstr>
      <vt:lpstr>Ulnar nerve injury</vt:lpstr>
      <vt:lpstr>Branchial plexus neuropathy</vt:lpstr>
      <vt:lpstr>Median nerve neuropathy</vt:lpstr>
      <vt:lpstr>Radial nerve neuropathy</vt:lpstr>
      <vt:lpstr>Lower extremity positioning</vt:lpstr>
      <vt:lpstr>Evaluation and treatment of perioperative neuropathy</vt:lpstr>
      <vt:lpstr>Evaluation and treatment of perioperative neuropathy</vt:lpstr>
      <vt:lpstr>Evaluation and treatment of perioperative neuropathy</vt:lpstr>
      <vt:lpstr>Evaluation and treatment of perioperative neuropathy</vt:lpstr>
      <vt:lpstr>Pressure injury</vt:lpstr>
      <vt:lpstr>Perioperative visual loss</vt:lpstr>
      <vt:lpstr>Central retinal artery occlusion</vt:lpstr>
      <vt:lpstr>Branch retinal artery occlusion</vt:lpstr>
      <vt:lpstr>Treatment</vt:lpstr>
      <vt:lpstr>Ischemic optic neuropathy</vt:lpstr>
      <vt:lpstr>Treatment</vt:lpstr>
      <vt:lpstr>Perioperative visual loss</vt:lpstr>
      <vt:lpstr>Task force summary of advisory statement</vt:lpstr>
      <vt:lpstr>Task force summary of advisory statement</vt:lpstr>
      <vt:lpstr>Task force summary of advisory statement</vt:lpstr>
      <vt:lpstr>Task force summary of advisory statement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Patient position and potential injury</dc:title>
  <dc:creator>Lenovo</dc:creator>
  <cp:lastModifiedBy>ชนาธิป มีรอด</cp:lastModifiedBy>
  <cp:revision>134</cp:revision>
  <dcterms:created xsi:type="dcterms:W3CDTF">2020-07-14T14:43:12Z</dcterms:created>
  <dcterms:modified xsi:type="dcterms:W3CDTF">2020-11-09T12:33:44Z</dcterms:modified>
</cp:coreProperties>
</file>